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70" r:id="rId4"/>
    <p:sldId id="258" r:id="rId5"/>
    <p:sldId id="259" r:id="rId6"/>
    <p:sldId id="276" r:id="rId7"/>
    <p:sldId id="269" r:id="rId8"/>
    <p:sldId id="263" r:id="rId9"/>
    <p:sldId id="271" r:id="rId10"/>
    <p:sldId id="261" r:id="rId11"/>
    <p:sldId id="272" r:id="rId12"/>
    <p:sldId id="262" r:id="rId13"/>
    <p:sldId id="260" r:id="rId14"/>
    <p:sldId id="264" r:id="rId15"/>
    <p:sldId id="268" r:id="rId16"/>
    <p:sldId id="275" r:id="rId17"/>
    <p:sldId id="266" r:id="rId18"/>
    <p:sldId id="274" r:id="rId19"/>
    <p:sldId id="267" r:id="rId20"/>
    <p:sldId id="265" r:id="rId21"/>
    <p:sldId id="273" r:id="rId22"/>
    <p:sldId id="277" r:id="rId23"/>
    <p:sldId id="280" r:id="rId24"/>
    <p:sldId id="278" r:id="rId25"/>
    <p:sldId id="27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3" autoAdjust="0"/>
    <p:restoredTop sz="86096" autoAdjust="0"/>
  </p:normalViewPr>
  <p:slideViewPr>
    <p:cSldViewPr snapToGrid="0">
      <p:cViewPr varScale="1">
        <p:scale>
          <a:sx n="101" d="100"/>
          <a:sy n="101" d="100"/>
        </p:scale>
        <p:origin x="8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E4DC6E-0E00-4005-B32F-229A81D51DBB}" type="datetimeFigureOut">
              <a:rPr lang="en-IE" smtClean="0"/>
              <a:t>14/04/2020</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E8C371-E698-4E6D-A54A-594E1DCDDA3D}" type="slidenum">
              <a:rPr lang="en-IE" smtClean="0"/>
              <a:t>‹#›</a:t>
            </a:fld>
            <a:endParaRPr lang="en-IE"/>
          </a:p>
        </p:txBody>
      </p:sp>
    </p:spTree>
    <p:extLst>
      <p:ext uri="{BB962C8B-B14F-4D97-AF65-F5344CB8AC3E}">
        <p14:creationId xmlns:p14="http://schemas.microsoft.com/office/powerpoint/2010/main" val="2752395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@unknown{unknown,</a:t>
            </a:r>
          </a:p>
          <a:p>
            <a:r>
              <a:rPr lang="en-IE" dirty="0"/>
              <a:t>author = {</a:t>
            </a:r>
            <a:r>
              <a:rPr lang="en-IE" dirty="0" err="1"/>
              <a:t>Fosgerau</a:t>
            </a:r>
            <a:r>
              <a:rPr lang="en-IE" dirty="0"/>
              <a:t>, </a:t>
            </a:r>
            <a:r>
              <a:rPr lang="en-IE" dirty="0" err="1"/>
              <a:t>Mogens</a:t>
            </a:r>
            <a:r>
              <a:rPr lang="en-IE" dirty="0"/>
              <a:t> and Hjorth, Katrine and </a:t>
            </a:r>
            <a:r>
              <a:rPr lang="en-IE" dirty="0" err="1"/>
              <a:t>Brems</a:t>
            </a:r>
            <a:r>
              <a:rPr lang="en-IE" dirty="0"/>
              <a:t>, Camilla and Fukuda, Daisuke},</a:t>
            </a:r>
          </a:p>
          <a:p>
            <a:r>
              <a:rPr lang="en-IE" dirty="0"/>
              <a:t>year = {2008},</a:t>
            </a:r>
          </a:p>
          <a:p>
            <a:r>
              <a:rPr lang="en-IE" dirty="0"/>
              <a:t>month = {01},</a:t>
            </a:r>
          </a:p>
          <a:p>
            <a:r>
              <a:rPr lang="en-IE" dirty="0"/>
              <a:t>pages = {},</a:t>
            </a:r>
          </a:p>
          <a:p>
            <a:r>
              <a:rPr lang="en-IE" dirty="0"/>
              <a:t>title = {Travel time variability: Definition and valuation}</a:t>
            </a:r>
          </a:p>
          <a:p>
            <a:r>
              <a:rPr lang="en-IE" dirty="0"/>
              <a:t>}</a:t>
            </a:r>
          </a:p>
        </p:txBody>
      </p:sp>
      <p:sp>
        <p:nvSpPr>
          <p:cNvPr id="4" name="Slide Number Placeholder 3"/>
          <p:cNvSpPr>
            <a:spLocks noGrp="1"/>
          </p:cNvSpPr>
          <p:nvPr>
            <p:ph type="sldNum" sz="quarter" idx="5"/>
          </p:nvPr>
        </p:nvSpPr>
        <p:spPr/>
        <p:txBody>
          <a:bodyPr/>
          <a:lstStyle/>
          <a:p>
            <a:fld id="{70E8C371-E698-4E6D-A54A-594E1DCDDA3D}" type="slidenum">
              <a:rPr lang="en-IE" smtClean="0"/>
              <a:t>6</a:t>
            </a:fld>
            <a:endParaRPr lang="en-IE"/>
          </a:p>
        </p:txBody>
      </p:sp>
    </p:spTree>
    <p:extLst>
      <p:ext uri="{BB962C8B-B14F-4D97-AF65-F5344CB8AC3E}">
        <p14:creationId xmlns:p14="http://schemas.microsoft.com/office/powerpoint/2010/main" val="733360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28/11/12 Madness play the O2</a:t>
            </a:r>
          </a:p>
        </p:txBody>
      </p:sp>
      <p:sp>
        <p:nvSpPr>
          <p:cNvPr id="4" name="Slide Number Placeholder 3"/>
          <p:cNvSpPr>
            <a:spLocks noGrp="1"/>
          </p:cNvSpPr>
          <p:nvPr>
            <p:ph type="sldNum" sz="quarter" idx="5"/>
          </p:nvPr>
        </p:nvSpPr>
        <p:spPr/>
        <p:txBody>
          <a:bodyPr/>
          <a:lstStyle/>
          <a:p>
            <a:fld id="{70E8C371-E698-4E6D-A54A-594E1DCDDA3D}" type="slidenum">
              <a:rPr lang="en-IE" smtClean="0"/>
              <a:t>13</a:t>
            </a:fld>
            <a:endParaRPr lang="en-IE"/>
          </a:p>
        </p:txBody>
      </p:sp>
    </p:spTree>
    <p:extLst>
      <p:ext uri="{BB962C8B-B14F-4D97-AF65-F5344CB8AC3E}">
        <p14:creationId xmlns:p14="http://schemas.microsoft.com/office/powerpoint/2010/main" val="3073466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E80FF-ED02-406A-9BD4-CFAD1A790F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E"/>
          </a:p>
        </p:txBody>
      </p:sp>
      <p:sp>
        <p:nvSpPr>
          <p:cNvPr id="3" name="Subtitle 2">
            <a:extLst>
              <a:ext uri="{FF2B5EF4-FFF2-40B4-BE49-F238E27FC236}">
                <a16:creationId xmlns:a16="http://schemas.microsoft.com/office/drawing/2014/main" id="{8AEBA706-3E4F-4978-93D8-5C0EFFE581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a:extLst>
              <a:ext uri="{FF2B5EF4-FFF2-40B4-BE49-F238E27FC236}">
                <a16:creationId xmlns:a16="http://schemas.microsoft.com/office/drawing/2014/main" id="{A7943DEF-65D1-4AFC-A30F-D814B067DDAE}"/>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5" name="Footer Placeholder 4">
            <a:extLst>
              <a:ext uri="{FF2B5EF4-FFF2-40B4-BE49-F238E27FC236}">
                <a16:creationId xmlns:a16="http://schemas.microsoft.com/office/drawing/2014/main" id="{104726C6-FF94-4C90-82B3-476E1F639CC9}"/>
              </a:ext>
            </a:extLst>
          </p:cNvPr>
          <p:cNvSpPr>
            <a:spLocks noGrp="1"/>
          </p:cNvSpPr>
          <p:nvPr>
            <p:ph type="ftr" sz="quarter" idx="11"/>
          </p:nvPr>
        </p:nvSpPr>
        <p:spPr/>
        <p:txBody>
          <a:bodyPr/>
          <a:lstStyle/>
          <a:p>
            <a:endParaRPr lang="en-IE" dirty="0"/>
          </a:p>
        </p:txBody>
      </p:sp>
      <p:sp>
        <p:nvSpPr>
          <p:cNvPr id="6" name="Slide Number Placeholder 5">
            <a:extLst>
              <a:ext uri="{FF2B5EF4-FFF2-40B4-BE49-F238E27FC236}">
                <a16:creationId xmlns:a16="http://schemas.microsoft.com/office/drawing/2014/main" id="{A10BE501-E779-4D91-A655-1750717F06A6}"/>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1046633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671C6-6416-48DD-8340-98E059A04D0C}"/>
              </a:ext>
            </a:extLst>
          </p:cNvPr>
          <p:cNvSpPr>
            <a:spLocks noGrp="1"/>
          </p:cNvSpPr>
          <p:nvPr>
            <p:ph type="title"/>
          </p:nvPr>
        </p:nvSpPr>
        <p:spPr/>
        <p:txBody>
          <a:bodyPr/>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44D94ECF-7A65-40F8-8981-3966BECC0A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271F6CC0-BFED-408E-B77F-8DD1C66C8455}"/>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5" name="Footer Placeholder 4">
            <a:extLst>
              <a:ext uri="{FF2B5EF4-FFF2-40B4-BE49-F238E27FC236}">
                <a16:creationId xmlns:a16="http://schemas.microsoft.com/office/drawing/2014/main" id="{0E68BCFB-CE5F-49A5-B3D2-2542EE0E490F}"/>
              </a:ext>
            </a:extLst>
          </p:cNvPr>
          <p:cNvSpPr>
            <a:spLocks noGrp="1"/>
          </p:cNvSpPr>
          <p:nvPr>
            <p:ph type="ftr" sz="quarter" idx="11"/>
          </p:nvPr>
        </p:nvSpPr>
        <p:spPr/>
        <p:txBody>
          <a:bodyPr/>
          <a:lstStyle/>
          <a:p>
            <a:endParaRPr lang="en-IE" dirty="0"/>
          </a:p>
        </p:txBody>
      </p:sp>
      <p:sp>
        <p:nvSpPr>
          <p:cNvPr id="6" name="Slide Number Placeholder 5">
            <a:extLst>
              <a:ext uri="{FF2B5EF4-FFF2-40B4-BE49-F238E27FC236}">
                <a16:creationId xmlns:a16="http://schemas.microsoft.com/office/drawing/2014/main" id="{3AA5B42C-E98C-4914-A812-C67AB75D305C}"/>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197752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4CFCE8-CBD2-4B79-94E0-D17507C3CD5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CB698073-98BC-499D-AF2E-265D3369FA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EB88DDB0-48E2-47AC-B3FD-CA612225EADC}"/>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5" name="Footer Placeholder 4">
            <a:extLst>
              <a:ext uri="{FF2B5EF4-FFF2-40B4-BE49-F238E27FC236}">
                <a16:creationId xmlns:a16="http://schemas.microsoft.com/office/drawing/2014/main" id="{5FF28B2A-B2EF-4A28-9226-E3957EF42AED}"/>
              </a:ext>
            </a:extLst>
          </p:cNvPr>
          <p:cNvSpPr>
            <a:spLocks noGrp="1"/>
          </p:cNvSpPr>
          <p:nvPr>
            <p:ph type="ftr" sz="quarter" idx="11"/>
          </p:nvPr>
        </p:nvSpPr>
        <p:spPr/>
        <p:txBody>
          <a:bodyPr/>
          <a:lstStyle/>
          <a:p>
            <a:endParaRPr lang="en-IE" dirty="0"/>
          </a:p>
        </p:txBody>
      </p:sp>
      <p:sp>
        <p:nvSpPr>
          <p:cNvPr id="6" name="Slide Number Placeholder 5">
            <a:extLst>
              <a:ext uri="{FF2B5EF4-FFF2-40B4-BE49-F238E27FC236}">
                <a16:creationId xmlns:a16="http://schemas.microsoft.com/office/drawing/2014/main" id="{8B854251-0D48-4491-9F44-64BB66917FD1}"/>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588954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FFD2D-4C78-4409-BCDB-7CAE3A02C74E}"/>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E595378F-DDBE-4263-9972-94A05D4D5DC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1101CCA7-2BBD-4806-9CE5-009F9309C480}"/>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5" name="Footer Placeholder 4">
            <a:extLst>
              <a:ext uri="{FF2B5EF4-FFF2-40B4-BE49-F238E27FC236}">
                <a16:creationId xmlns:a16="http://schemas.microsoft.com/office/drawing/2014/main" id="{7862213D-95FB-4DA3-9FE0-3701DC3F51C4}"/>
              </a:ext>
            </a:extLst>
          </p:cNvPr>
          <p:cNvSpPr>
            <a:spLocks noGrp="1"/>
          </p:cNvSpPr>
          <p:nvPr>
            <p:ph type="ftr" sz="quarter" idx="11"/>
          </p:nvPr>
        </p:nvSpPr>
        <p:spPr/>
        <p:txBody>
          <a:bodyPr/>
          <a:lstStyle/>
          <a:p>
            <a:endParaRPr lang="en-IE" dirty="0"/>
          </a:p>
        </p:txBody>
      </p:sp>
      <p:sp>
        <p:nvSpPr>
          <p:cNvPr id="6" name="Slide Number Placeholder 5">
            <a:extLst>
              <a:ext uri="{FF2B5EF4-FFF2-40B4-BE49-F238E27FC236}">
                <a16:creationId xmlns:a16="http://schemas.microsoft.com/office/drawing/2014/main" id="{AD7EE39F-C2C6-4D85-9FBA-9A82A4B01189}"/>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1772922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C6A3-25A3-4FB2-81AB-4217C0A55E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E"/>
          </a:p>
        </p:txBody>
      </p:sp>
      <p:sp>
        <p:nvSpPr>
          <p:cNvPr id="3" name="Text Placeholder 2">
            <a:extLst>
              <a:ext uri="{FF2B5EF4-FFF2-40B4-BE49-F238E27FC236}">
                <a16:creationId xmlns:a16="http://schemas.microsoft.com/office/drawing/2014/main" id="{C551D4EB-F60D-43C5-8D8D-FA392BE5CF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CAB349-9E9A-416F-9B7F-B11FE9258FBB}"/>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5" name="Footer Placeholder 4">
            <a:extLst>
              <a:ext uri="{FF2B5EF4-FFF2-40B4-BE49-F238E27FC236}">
                <a16:creationId xmlns:a16="http://schemas.microsoft.com/office/drawing/2014/main" id="{0E9D86F3-943F-48C1-8E6B-7A50BF90B1DB}"/>
              </a:ext>
            </a:extLst>
          </p:cNvPr>
          <p:cNvSpPr>
            <a:spLocks noGrp="1"/>
          </p:cNvSpPr>
          <p:nvPr>
            <p:ph type="ftr" sz="quarter" idx="11"/>
          </p:nvPr>
        </p:nvSpPr>
        <p:spPr/>
        <p:txBody>
          <a:bodyPr/>
          <a:lstStyle/>
          <a:p>
            <a:endParaRPr lang="en-IE" dirty="0"/>
          </a:p>
        </p:txBody>
      </p:sp>
      <p:sp>
        <p:nvSpPr>
          <p:cNvPr id="6" name="Slide Number Placeholder 5">
            <a:extLst>
              <a:ext uri="{FF2B5EF4-FFF2-40B4-BE49-F238E27FC236}">
                <a16:creationId xmlns:a16="http://schemas.microsoft.com/office/drawing/2014/main" id="{18CF41E1-EAF4-42C3-A731-3DB0E8073BE6}"/>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3203975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DB450-9E33-410C-BD51-96A4F5C379BF}"/>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6990B970-FFE1-4F74-93D8-C7DBE903E9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Content Placeholder 3">
            <a:extLst>
              <a:ext uri="{FF2B5EF4-FFF2-40B4-BE49-F238E27FC236}">
                <a16:creationId xmlns:a16="http://schemas.microsoft.com/office/drawing/2014/main" id="{AC464026-F891-469C-A2CC-4768564CCF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Date Placeholder 4">
            <a:extLst>
              <a:ext uri="{FF2B5EF4-FFF2-40B4-BE49-F238E27FC236}">
                <a16:creationId xmlns:a16="http://schemas.microsoft.com/office/drawing/2014/main" id="{78EF92C8-5F5C-42A5-BAEF-4819FF963E39}"/>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6" name="Footer Placeholder 5">
            <a:extLst>
              <a:ext uri="{FF2B5EF4-FFF2-40B4-BE49-F238E27FC236}">
                <a16:creationId xmlns:a16="http://schemas.microsoft.com/office/drawing/2014/main" id="{9A8577C9-58DC-4F28-AF5D-50F674C0F413}"/>
              </a:ext>
            </a:extLst>
          </p:cNvPr>
          <p:cNvSpPr>
            <a:spLocks noGrp="1"/>
          </p:cNvSpPr>
          <p:nvPr>
            <p:ph type="ftr" sz="quarter" idx="11"/>
          </p:nvPr>
        </p:nvSpPr>
        <p:spPr/>
        <p:txBody>
          <a:bodyPr/>
          <a:lstStyle/>
          <a:p>
            <a:endParaRPr lang="en-IE" dirty="0"/>
          </a:p>
        </p:txBody>
      </p:sp>
      <p:sp>
        <p:nvSpPr>
          <p:cNvPr id="7" name="Slide Number Placeholder 6">
            <a:extLst>
              <a:ext uri="{FF2B5EF4-FFF2-40B4-BE49-F238E27FC236}">
                <a16:creationId xmlns:a16="http://schemas.microsoft.com/office/drawing/2014/main" id="{279F8DC1-003C-490C-A69D-C8474B1B6CE1}"/>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1200461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D6D7A-A07D-43A1-9EE4-DB45D4524B8E}"/>
              </a:ext>
            </a:extLst>
          </p:cNvPr>
          <p:cNvSpPr>
            <a:spLocks noGrp="1"/>
          </p:cNvSpPr>
          <p:nvPr>
            <p:ph type="title"/>
          </p:nvPr>
        </p:nvSpPr>
        <p:spPr>
          <a:xfrm>
            <a:off x="839788" y="365125"/>
            <a:ext cx="10515600" cy="1325563"/>
          </a:xfrm>
        </p:spPr>
        <p:txBody>
          <a:bodyPr/>
          <a:lstStyle/>
          <a:p>
            <a:r>
              <a:rPr lang="en-US"/>
              <a:t>Click to edit Master title style</a:t>
            </a:r>
            <a:endParaRPr lang="en-IE"/>
          </a:p>
        </p:txBody>
      </p:sp>
      <p:sp>
        <p:nvSpPr>
          <p:cNvPr id="3" name="Text Placeholder 2">
            <a:extLst>
              <a:ext uri="{FF2B5EF4-FFF2-40B4-BE49-F238E27FC236}">
                <a16:creationId xmlns:a16="http://schemas.microsoft.com/office/drawing/2014/main" id="{93F79C25-5D8E-48CF-966B-4C81BFAED4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A64FA1C-5096-424D-80B6-35F9666863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Text Placeholder 4">
            <a:extLst>
              <a:ext uri="{FF2B5EF4-FFF2-40B4-BE49-F238E27FC236}">
                <a16:creationId xmlns:a16="http://schemas.microsoft.com/office/drawing/2014/main" id="{4736C2ED-8DC3-43CB-A5A1-CF8BA63880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62DE02-9AD2-4532-8310-E9E9A6D4943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7" name="Date Placeholder 6">
            <a:extLst>
              <a:ext uri="{FF2B5EF4-FFF2-40B4-BE49-F238E27FC236}">
                <a16:creationId xmlns:a16="http://schemas.microsoft.com/office/drawing/2014/main" id="{DA00779D-89C8-46B9-99C1-77B1F6EA6546}"/>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8" name="Footer Placeholder 7">
            <a:extLst>
              <a:ext uri="{FF2B5EF4-FFF2-40B4-BE49-F238E27FC236}">
                <a16:creationId xmlns:a16="http://schemas.microsoft.com/office/drawing/2014/main" id="{F1E9C97E-C807-4B9A-8C86-2C4D484B0B58}"/>
              </a:ext>
            </a:extLst>
          </p:cNvPr>
          <p:cNvSpPr>
            <a:spLocks noGrp="1"/>
          </p:cNvSpPr>
          <p:nvPr>
            <p:ph type="ftr" sz="quarter" idx="11"/>
          </p:nvPr>
        </p:nvSpPr>
        <p:spPr/>
        <p:txBody>
          <a:bodyPr/>
          <a:lstStyle/>
          <a:p>
            <a:endParaRPr lang="en-IE" dirty="0"/>
          </a:p>
        </p:txBody>
      </p:sp>
      <p:sp>
        <p:nvSpPr>
          <p:cNvPr id="9" name="Slide Number Placeholder 8">
            <a:extLst>
              <a:ext uri="{FF2B5EF4-FFF2-40B4-BE49-F238E27FC236}">
                <a16:creationId xmlns:a16="http://schemas.microsoft.com/office/drawing/2014/main" id="{1DD46F11-3598-42BA-BCE9-491F90AF8DF3}"/>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2646287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76674-FE06-40EE-901D-70E3DC6C3C5E}"/>
              </a:ext>
            </a:extLst>
          </p:cNvPr>
          <p:cNvSpPr>
            <a:spLocks noGrp="1"/>
          </p:cNvSpPr>
          <p:nvPr>
            <p:ph type="title"/>
          </p:nvPr>
        </p:nvSpPr>
        <p:spPr/>
        <p:txBody>
          <a:bodyPr/>
          <a:lstStyle/>
          <a:p>
            <a:r>
              <a:rPr lang="en-US"/>
              <a:t>Click to edit Master title style</a:t>
            </a:r>
            <a:endParaRPr lang="en-IE"/>
          </a:p>
        </p:txBody>
      </p:sp>
      <p:sp>
        <p:nvSpPr>
          <p:cNvPr id="3" name="Date Placeholder 2">
            <a:extLst>
              <a:ext uri="{FF2B5EF4-FFF2-40B4-BE49-F238E27FC236}">
                <a16:creationId xmlns:a16="http://schemas.microsoft.com/office/drawing/2014/main" id="{BF7F3752-7DA6-491D-9E29-A29BFDDEC341}"/>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4" name="Footer Placeholder 3">
            <a:extLst>
              <a:ext uri="{FF2B5EF4-FFF2-40B4-BE49-F238E27FC236}">
                <a16:creationId xmlns:a16="http://schemas.microsoft.com/office/drawing/2014/main" id="{143CE7B2-D471-4D98-A9C0-CE23302E6859}"/>
              </a:ext>
            </a:extLst>
          </p:cNvPr>
          <p:cNvSpPr>
            <a:spLocks noGrp="1"/>
          </p:cNvSpPr>
          <p:nvPr>
            <p:ph type="ftr" sz="quarter" idx="11"/>
          </p:nvPr>
        </p:nvSpPr>
        <p:spPr/>
        <p:txBody>
          <a:bodyPr/>
          <a:lstStyle/>
          <a:p>
            <a:endParaRPr lang="en-IE" dirty="0"/>
          </a:p>
        </p:txBody>
      </p:sp>
      <p:sp>
        <p:nvSpPr>
          <p:cNvPr id="5" name="Slide Number Placeholder 4">
            <a:extLst>
              <a:ext uri="{FF2B5EF4-FFF2-40B4-BE49-F238E27FC236}">
                <a16:creationId xmlns:a16="http://schemas.microsoft.com/office/drawing/2014/main" id="{592737BA-3326-4715-8CBD-03415A40E997}"/>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3651046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B315F1-D206-4E7C-B50A-67DE46E92CC6}"/>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3" name="Footer Placeholder 2">
            <a:extLst>
              <a:ext uri="{FF2B5EF4-FFF2-40B4-BE49-F238E27FC236}">
                <a16:creationId xmlns:a16="http://schemas.microsoft.com/office/drawing/2014/main" id="{058BF486-241E-489A-812E-EA0CEEE845EF}"/>
              </a:ext>
            </a:extLst>
          </p:cNvPr>
          <p:cNvSpPr>
            <a:spLocks noGrp="1"/>
          </p:cNvSpPr>
          <p:nvPr>
            <p:ph type="ftr" sz="quarter" idx="11"/>
          </p:nvPr>
        </p:nvSpPr>
        <p:spPr/>
        <p:txBody>
          <a:bodyPr/>
          <a:lstStyle/>
          <a:p>
            <a:endParaRPr lang="en-IE" dirty="0"/>
          </a:p>
        </p:txBody>
      </p:sp>
      <p:sp>
        <p:nvSpPr>
          <p:cNvPr id="4" name="Slide Number Placeholder 3">
            <a:extLst>
              <a:ext uri="{FF2B5EF4-FFF2-40B4-BE49-F238E27FC236}">
                <a16:creationId xmlns:a16="http://schemas.microsoft.com/office/drawing/2014/main" id="{90DF7712-40EC-469E-813D-68FEA65BDE36}"/>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3354222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CA6C5-7A23-49C1-8F62-C8D423E4E9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Content Placeholder 2">
            <a:extLst>
              <a:ext uri="{FF2B5EF4-FFF2-40B4-BE49-F238E27FC236}">
                <a16:creationId xmlns:a16="http://schemas.microsoft.com/office/drawing/2014/main" id="{3A20F482-4A0F-4E48-8014-DEC09CC4C5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Text Placeholder 3">
            <a:extLst>
              <a:ext uri="{FF2B5EF4-FFF2-40B4-BE49-F238E27FC236}">
                <a16:creationId xmlns:a16="http://schemas.microsoft.com/office/drawing/2014/main" id="{8E2CE2A4-60C2-49DC-98BB-034303EA6A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D0E735-8C59-4DF3-BF3C-B43BAC060A74}"/>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6" name="Footer Placeholder 5">
            <a:extLst>
              <a:ext uri="{FF2B5EF4-FFF2-40B4-BE49-F238E27FC236}">
                <a16:creationId xmlns:a16="http://schemas.microsoft.com/office/drawing/2014/main" id="{5764EC46-E8A8-41D9-8009-B500B7EC50B5}"/>
              </a:ext>
            </a:extLst>
          </p:cNvPr>
          <p:cNvSpPr>
            <a:spLocks noGrp="1"/>
          </p:cNvSpPr>
          <p:nvPr>
            <p:ph type="ftr" sz="quarter" idx="11"/>
          </p:nvPr>
        </p:nvSpPr>
        <p:spPr/>
        <p:txBody>
          <a:bodyPr/>
          <a:lstStyle/>
          <a:p>
            <a:endParaRPr lang="en-IE" dirty="0"/>
          </a:p>
        </p:txBody>
      </p:sp>
      <p:sp>
        <p:nvSpPr>
          <p:cNvPr id="7" name="Slide Number Placeholder 6">
            <a:extLst>
              <a:ext uri="{FF2B5EF4-FFF2-40B4-BE49-F238E27FC236}">
                <a16:creationId xmlns:a16="http://schemas.microsoft.com/office/drawing/2014/main" id="{6A12D9F0-4408-4557-BBAC-063B2446743A}"/>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68133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F19D8-3CA4-4667-B62A-B00BBB60BC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Picture Placeholder 2">
            <a:extLst>
              <a:ext uri="{FF2B5EF4-FFF2-40B4-BE49-F238E27FC236}">
                <a16:creationId xmlns:a16="http://schemas.microsoft.com/office/drawing/2014/main" id="{D2DFF03A-2801-41BB-9EB6-364039E8AC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E" dirty="0"/>
          </a:p>
        </p:txBody>
      </p:sp>
      <p:sp>
        <p:nvSpPr>
          <p:cNvPr id="4" name="Text Placeholder 3">
            <a:extLst>
              <a:ext uri="{FF2B5EF4-FFF2-40B4-BE49-F238E27FC236}">
                <a16:creationId xmlns:a16="http://schemas.microsoft.com/office/drawing/2014/main" id="{8F0D9928-8C3C-48FC-950B-3BDF0CFCCD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24F6F0-6BA9-455A-ABEA-DFD90A2558A6}"/>
              </a:ext>
            </a:extLst>
          </p:cNvPr>
          <p:cNvSpPr>
            <a:spLocks noGrp="1"/>
          </p:cNvSpPr>
          <p:nvPr>
            <p:ph type="dt" sz="half" idx="10"/>
          </p:nvPr>
        </p:nvSpPr>
        <p:spPr/>
        <p:txBody>
          <a:bodyPr/>
          <a:lstStyle/>
          <a:p>
            <a:fld id="{CADE9B3A-F249-41D3-8D74-FF4683773AEE}" type="datetimeFigureOut">
              <a:rPr lang="en-IE" smtClean="0"/>
              <a:t>14/04/2020</a:t>
            </a:fld>
            <a:endParaRPr lang="en-IE" dirty="0"/>
          </a:p>
        </p:txBody>
      </p:sp>
      <p:sp>
        <p:nvSpPr>
          <p:cNvPr id="6" name="Footer Placeholder 5">
            <a:extLst>
              <a:ext uri="{FF2B5EF4-FFF2-40B4-BE49-F238E27FC236}">
                <a16:creationId xmlns:a16="http://schemas.microsoft.com/office/drawing/2014/main" id="{21FEC8F8-BCAE-48C5-B5E3-608113BAF710}"/>
              </a:ext>
            </a:extLst>
          </p:cNvPr>
          <p:cNvSpPr>
            <a:spLocks noGrp="1"/>
          </p:cNvSpPr>
          <p:nvPr>
            <p:ph type="ftr" sz="quarter" idx="11"/>
          </p:nvPr>
        </p:nvSpPr>
        <p:spPr/>
        <p:txBody>
          <a:bodyPr/>
          <a:lstStyle/>
          <a:p>
            <a:endParaRPr lang="en-IE" dirty="0"/>
          </a:p>
        </p:txBody>
      </p:sp>
      <p:sp>
        <p:nvSpPr>
          <p:cNvPr id="7" name="Slide Number Placeholder 6">
            <a:extLst>
              <a:ext uri="{FF2B5EF4-FFF2-40B4-BE49-F238E27FC236}">
                <a16:creationId xmlns:a16="http://schemas.microsoft.com/office/drawing/2014/main" id="{690D0B10-2782-44B5-A1B0-A73390161606}"/>
              </a:ext>
            </a:extLst>
          </p:cNvPr>
          <p:cNvSpPr>
            <a:spLocks noGrp="1"/>
          </p:cNvSpPr>
          <p:nvPr>
            <p:ph type="sldNum" sz="quarter" idx="12"/>
          </p:nvPr>
        </p:nvSpPr>
        <p:spPr/>
        <p:txBody>
          <a:bodyPr/>
          <a:lstStyle/>
          <a:p>
            <a:fld id="{99056122-EC25-4C81-A8D2-9E36FDB9F631}" type="slidenum">
              <a:rPr lang="en-IE" smtClean="0"/>
              <a:t>‹#›</a:t>
            </a:fld>
            <a:endParaRPr lang="en-IE" dirty="0"/>
          </a:p>
        </p:txBody>
      </p:sp>
    </p:spTree>
    <p:extLst>
      <p:ext uri="{BB962C8B-B14F-4D97-AF65-F5344CB8AC3E}">
        <p14:creationId xmlns:p14="http://schemas.microsoft.com/office/powerpoint/2010/main" val="5945957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9E11CA-25D6-4CE7-8691-445EC9FC38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E"/>
          </a:p>
        </p:txBody>
      </p:sp>
      <p:sp>
        <p:nvSpPr>
          <p:cNvPr id="3" name="Text Placeholder 2">
            <a:extLst>
              <a:ext uri="{FF2B5EF4-FFF2-40B4-BE49-F238E27FC236}">
                <a16:creationId xmlns:a16="http://schemas.microsoft.com/office/drawing/2014/main" id="{91A209C0-7460-43A2-B087-2CD9C0DE5A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49654219-0683-438E-9658-63501BA723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DE9B3A-F249-41D3-8D74-FF4683773AEE}" type="datetimeFigureOut">
              <a:rPr lang="en-IE" smtClean="0"/>
              <a:t>14/04/2020</a:t>
            </a:fld>
            <a:endParaRPr lang="en-IE" dirty="0"/>
          </a:p>
        </p:txBody>
      </p:sp>
      <p:sp>
        <p:nvSpPr>
          <p:cNvPr id="5" name="Footer Placeholder 4">
            <a:extLst>
              <a:ext uri="{FF2B5EF4-FFF2-40B4-BE49-F238E27FC236}">
                <a16:creationId xmlns:a16="http://schemas.microsoft.com/office/drawing/2014/main" id="{8C49318C-94D5-44F5-83F0-AB3B193ECC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E" dirty="0"/>
          </a:p>
        </p:txBody>
      </p:sp>
      <p:sp>
        <p:nvSpPr>
          <p:cNvPr id="6" name="Slide Number Placeholder 5">
            <a:extLst>
              <a:ext uri="{FF2B5EF4-FFF2-40B4-BE49-F238E27FC236}">
                <a16:creationId xmlns:a16="http://schemas.microsoft.com/office/drawing/2014/main" id="{595B05FD-C98A-460D-B5B7-66E2D651E5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056122-EC25-4C81-A8D2-9E36FDB9F631}" type="slidenum">
              <a:rPr lang="en-IE" smtClean="0"/>
              <a:t>‹#›</a:t>
            </a:fld>
            <a:endParaRPr lang="en-IE" dirty="0"/>
          </a:p>
        </p:txBody>
      </p:sp>
    </p:spTree>
    <p:extLst>
      <p:ext uri="{BB962C8B-B14F-4D97-AF65-F5344CB8AC3E}">
        <p14:creationId xmlns:p14="http://schemas.microsoft.com/office/powerpoint/2010/main" val="3927170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75EDD-A661-41B4-8837-3ACD04CA5573}"/>
              </a:ext>
            </a:extLst>
          </p:cNvPr>
          <p:cNvSpPr>
            <a:spLocks noGrp="1"/>
          </p:cNvSpPr>
          <p:nvPr>
            <p:ph type="ctrTitle"/>
          </p:nvPr>
        </p:nvSpPr>
        <p:spPr/>
        <p:txBody>
          <a:bodyPr>
            <a:normAutofit/>
          </a:bodyPr>
          <a:lstStyle/>
          <a:p>
            <a:r>
              <a:rPr lang="en-IE" dirty="0"/>
              <a:t>A Data Analysis of Bus Journey Variability in Dublin</a:t>
            </a:r>
          </a:p>
        </p:txBody>
      </p:sp>
      <p:sp>
        <p:nvSpPr>
          <p:cNvPr id="3" name="Subtitle 2">
            <a:extLst>
              <a:ext uri="{FF2B5EF4-FFF2-40B4-BE49-F238E27FC236}">
                <a16:creationId xmlns:a16="http://schemas.microsoft.com/office/drawing/2014/main" id="{52DD8D84-D8BF-42E6-9A3E-A4C460D397D8}"/>
              </a:ext>
            </a:extLst>
          </p:cNvPr>
          <p:cNvSpPr>
            <a:spLocks noGrp="1"/>
          </p:cNvSpPr>
          <p:nvPr>
            <p:ph type="subTitle" idx="1"/>
          </p:nvPr>
        </p:nvSpPr>
        <p:spPr/>
        <p:txBody>
          <a:bodyPr/>
          <a:lstStyle/>
          <a:p>
            <a:r>
              <a:rPr lang="en-IE" dirty="0"/>
              <a:t>Final Year Project – Owen Duffy</a:t>
            </a:r>
          </a:p>
        </p:txBody>
      </p:sp>
    </p:spTree>
    <p:extLst>
      <p:ext uri="{BB962C8B-B14F-4D97-AF65-F5344CB8AC3E}">
        <p14:creationId xmlns:p14="http://schemas.microsoft.com/office/powerpoint/2010/main" val="1231441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5AFFA-A758-4893-85EE-BC352EB80AB9}"/>
              </a:ext>
            </a:extLst>
          </p:cNvPr>
          <p:cNvSpPr>
            <a:spLocks noGrp="1"/>
          </p:cNvSpPr>
          <p:nvPr>
            <p:ph type="title"/>
          </p:nvPr>
        </p:nvSpPr>
        <p:spPr/>
        <p:txBody>
          <a:bodyPr/>
          <a:lstStyle/>
          <a:p>
            <a:r>
              <a:rPr lang="en-IE" dirty="0"/>
              <a:t>Data Volume Issue and Processing Time</a:t>
            </a:r>
          </a:p>
        </p:txBody>
      </p:sp>
      <p:sp>
        <p:nvSpPr>
          <p:cNvPr id="3" name="Content Placeholder 2">
            <a:extLst>
              <a:ext uri="{FF2B5EF4-FFF2-40B4-BE49-F238E27FC236}">
                <a16:creationId xmlns:a16="http://schemas.microsoft.com/office/drawing/2014/main" id="{502DE488-AD25-417B-A68C-C2F07CD048C3}"/>
              </a:ext>
            </a:extLst>
          </p:cNvPr>
          <p:cNvSpPr>
            <a:spLocks noGrp="1"/>
          </p:cNvSpPr>
          <p:nvPr>
            <p:ph idx="1"/>
          </p:nvPr>
        </p:nvSpPr>
        <p:spPr/>
        <p:txBody>
          <a:bodyPr/>
          <a:lstStyle/>
          <a:p>
            <a:r>
              <a:rPr lang="en-IE" dirty="0"/>
              <a:t>The entire dataset for this project is 24 days worth of data. On one single day (6/11/12) there are 1,765,912 data points.</a:t>
            </a:r>
          </a:p>
          <a:p>
            <a:r>
              <a:rPr lang="en-IE" dirty="0"/>
              <a:t>For each vehicle, for each journey, for each stop pair. </a:t>
            </a:r>
          </a:p>
          <a:p>
            <a:r>
              <a:rPr lang="en-IE" dirty="0"/>
              <a:t>In a single threaded script it took approximately 90 minutes to process a single day through just one step.</a:t>
            </a:r>
          </a:p>
          <a:p>
            <a:r>
              <a:rPr lang="en-IE" dirty="0"/>
              <a:t>Not viable to take this long to process, volume of data too large.</a:t>
            </a:r>
          </a:p>
          <a:p>
            <a:r>
              <a:rPr lang="en-IE" dirty="0"/>
              <a:t>However because the datapoints were independent a prime candidate for multi-threading!</a:t>
            </a:r>
          </a:p>
        </p:txBody>
      </p:sp>
    </p:spTree>
    <p:extLst>
      <p:ext uri="{BB962C8B-B14F-4D97-AF65-F5344CB8AC3E}">
        <p14:creationId xmlns:p14="http://schemas.microsoft.com/office/powerpoint/2010/main" val="13974043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9E788-4D88-4E2D-A88D-D4BED0A9C1C5}"/>
              </a:ext>
            </a:extLst>
          </p:cNvPr>
          <p:cNvSpPr>
            <a:spLocks noGrp="1"/>
          </p:cNvSpPr>
          <p:nvPr>
            <p:ph type="title"/>
          </p:nvPr>
        </p:nvSpPr>
        <p:spPr/>
        <p:txBody>
          <a:bodyPr/>
          <a:lstStyle/>
          <a:p>
            <a:r>
              <a:rPr lang="en-IE" dirty="0"/>
              <a:t>Multithreading</a:t>
            </a:r>
          </a:p>
        </p:txBody>
      </p:sp>
      <p:sp>
        <p:nvSpPr>
          <p:cNvPr id="3" name="Content Placeholder 2">
            <a:extLst>
              <a:ext uri="{FF2B5EF4-FFF2-40B4-BE49-F238E27FC236}">
                <a16:creationId xmlns:a16="http://schemas.microsoft.com/office/drawing/2014/main" id="{03E6C53A-58E5-4B99-B7F1-DB83D1EC976C}"/>
              </a:ext>
            </a:extLst>
          </p:cNvPr>
          <p:cNvSpPr>
            <a:spLocks noGrp="1"/>
          </p:cNvSpPr>
          <p:nvPr>
            <p:ph idx="1"/>
          </p:nvPr>
        </p:nvSpPr>
        <p:spPr/>
        <p:txBody>
          <a:bodyPr>
            <a:normAutofit fontScale="92500" lnSpcReduction="10000"/>
          </a:bodyPr>
          <a:lstStyle/>
          <a:p>
            <a:r>
              <a:rPr lang="en-IE" dirty="0"/>
              <a:t>On 6/11/12 </a:t>
            </a:r>
          </a:p>
          <a:p>
            <a:pPr lvl="1"/>
            <a:r>
              <a:rPr lang="en-IE" dirty="0"/>
              <a:t>1,765,912 GPS pings</a:t>
            </a:r>
          </a:p>
          <a:p>
            <a:pPr lvl="1"/>
            <a:r>
              <a:rPr lang="en-IE" dirty="0"/>
              <a:t>835 unique vehicles</a:t>
            </a:r>
          </a:p>
          <a:p>
            <a:pPr lvl="1"/>
            <a:r>
              <a:rPr lang="en-IE" dirty="0"/>
              <a:t>An example vehicle made 28 journeys</a:t>
            </a:r>
          </a:p>
          <a:p>
            <a:pPr lvl="1"/>
            <a:r>
              <a:rPr lang="en-IE" dirty="0"/>
              <a:t>Approximately 30 stops per journey</a:t>
            </a:r>
          </a:p>
          <a:p>
            <a:r>
              <a:rPr lang="en-IE" dirty="0"/>
              <a:t>Breakdown the dataset by assigning subsets of Vehicles to different threads and then allowing them to proceed as normal and then amalgamating their outputs into one common output of all Interstop journeys. </a:t>
            </a:r>
          </a:p>
          <a:p>
            <a:r>
              <a:rPr lang="en-IE" dirty="0"/>
              <a:t>Modify scripts to be parallelisable and to accept command line arguments then call script on each file in dataset. With 50 threads running allowed me to process the entire dataset in the kind of time it took me to process one file before</a:t>
            </a:r>
          </a:p>
          <a:p>
            <a:endParaRPr lang="en-IE" dirty="0"/>
          </a:p>
        </p:txBody>
      </p:sp>
    </p:spTree>
    <p:extLst>
      <p:ext uri="{BB962C8B-B14F-4D97-AF65-F5344CB8AC3E}">
        <p14:creationId xmlns:p14="http://schemas.microsoft.com/office/powerpoint/2010/main" val="27074024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910EC-59F3-45C6-A15B-6B3E63034B49}"/>
              </a:ext>
            </a:extLst>
          </p:cNvPr>
          <p:cNvSpPr>
            <a:spLocks noGrp="1"/>
          </p:cNvSpPr>
          <p:nvPr>
            <p:ph type="title"/>
          </p:nvPr>
        </p:nvSpPr>
        <p:spPr/>
        <p:txBody>
          <a:bodyPr/>
          <a:lstStyle/>
          <a:p>
            <a:r>
              <a:rPr lang="en-IE" dirty="0"/>
              <a:t>GPU Acceleration and Cloud Computing</a:t>
            </a:r>
          </a:p>
        </p:txBody>
      </p:sp>
      <p:sp>
        <p:nvSpPr>
          <p:cNvPr id="3" name="Content Placeholder 2">
            <a:extLst>
              <a:ext uri="{FF2B5EF4-FFF2-40B4-BE49-F238E27FC236}">
                <a16:creationId xmlns:a16="http://schemas.microsoft.com/office/drawing/2014/main" id="{568EF4E6-30FF-40CD-8027-4A13F380844B}"/>
              </a:ext>
            </a:extLst>
          </p:cNvPr>
          <p:cNvSpPr>
            <a:spLocks noGrp="1"/>
          </p:cNvSpPr>
          <p:nvPr>
            <p:ph idx="1"/>
          </p:nvPr>
        </p:nvSpPr>
        <p:spPr/>
        <p:txBody>
          <a:bodyPr/>
          <a:lstStyle/>
          <a:p>
            <a:r>
              <a:rPr lang="en-IE" dirty="0"/>
              <a:t>GPU Acceleration:</a:t>
            </a:r>
          </a:p>
          <a:p>
            <a:pPr lvl="1"/>
            <a:r>
              <a:rPr lang="en-IE" dirty="0"/>
              <a:t>Seeking extra speed I investigated into GPU acceleration.</a:t>
            </a:r>
          </a:p>
          <a:p>
            <a:pPr lvl="1"/>
            <a:r>
              <a:rPr lang="en-IE" dirty="0"/>
              <a:t>This is very possible with Python as it’s often used in ML done through special Libraries (RAPIDS </a:t>
            </a:r>
            <a:r>
              <a:rPr lang="en-IE" dirty="0" err="1"/>
              <a:t>cuDF</a:t>
            </a:r>
            <a:r>
              <a:rPr lang="en-IE" dirty="0"/>
              <a:t> is Pandas equivalent). For my purposes when I only needed to process the data once the time investment to use GPU was not worth it.</a:t>
            </a:r>
          </a:p>
          <a:p>
            <a:r>
              <a:rPr lang="en-IE" dirty="0"/>
              <a:t>Cloud Computing:</a:t>
            </a:r>
          </a:p>
          <a:p>
            <a:pPr lvl="1"/>
            <a:r>
              <a:rPr lang="en-IE" dirty="0"/>
              <a:t>Possible to use AWS, Google Cloud, Azure etc to process data</a:t>
            </a:r>
          </a:p>
          <a:p>
            <a:pPr lvl="1"/>
            <a:r>
              <a:rPr lang="en-IE" dirty="0"/>
              <a:t>Given the fact data was processed in ~90mins unnecessary hassle.</a:t>
            </a:r>
          </a:p>
        </p:txBody>
      </p:sp>
    </p:spTree>
    <p:extLst>
      <p:ext uri="{BB962C8B-B14F-4D97-AF65-F5344CB8AC3E}">
        <p14:creationId xmlns:p14="http://schemas.microsoft.com/office/powerpoint/2010/main" val="4083965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45CA1-A199-4818-B6D3-C9F8302460DD}"/>
              </a:ext>
            </a:extLst>
          </p:cNvPr>
          <p:cNvSpPr>
            <a:spLocks noGrp="1"/>
          </p:cNvSpPr>
          <p:nvPr>
            <p:ph type="title"/>
          </p:nvPr>
        </p:nvSpPr>
        <p:spPr>
          <a:xfrm>
            <a:off x="838200" y="365125"/>
            <a:ext cx="10515600" cy="1325563"/>
          </a:xfrm>
        </p:spPr>
        <p:txBody>
          <a:bodyPr>
            <a:normAutofit/>
          </a:bodyPr>
          <a:lstStyle/>
          <a:p>
            <a:r>
              <a:rPr lang="en-IE" dirty="0"/>
              <a:t>Means Compared across days</a:t>
            </a:r>
          </a:p>
        </p:txBody>
      </p:sp>
      <p:sp>
        <p:nvSpPr>
          <p:cNvPr id="9" name="Content Placeholder 8">
            <a:extLst>
              <a:ext uri="{FF2B5EF4-FFF2-40B4-BE49-F238E27FC236}">
                <a16:creationId xmlns:a16="http://schemas.microsoft.com/office/drawing/2014/main" id="{7E9EDD39-1303-4D11-9175-C56096F9DCDA}"/>
              </a:ext>
            </a:extLst>
          </p:cNvPr>
          <p:cNvSpPr>
            <a:spLocks noGrp="1"/>
          </p:cNvSpPr>
          <p:nvPr>
            <p:ph idx="1"/>
          </p:nvPr>
        </p:nvSpPr>
        <p:spPr>
          <a:xfrm>
            <a:off x="838200" y="1825625"/>
            <a:ext cx="3797807" cy="4351338"/>
          </a:xfrm>
        </p:spPr>
        <p:txBody>
          <a:bodyPr>
            <a:normAutofit/>
          </a:bodyPr>
          <a:lstStyle/>
          <a:p>
            <a:r>
              <a:rPr lang="en-US" sz="2000" dirty="0"/>
              <a:t>Gather all data points for all days together</a:t>
            </a:r>
          </a:p>
          <a:p>
            <a:r>
              <a:rPr lang="en-US" sz="2000" dirty="0"/>
              <a:t>Compare all examples of Interstop journeys and express each in reference to the mean for that Interstop Journey across sample.</a:t>
            </a:r>
          </a:p>
          <a:p>
            <a:r>
              <a:rPr lang="en-US" sz="2000" dirty="0"/>
              <a:t>Compare the means for all Journeys on each day by getting the mean of the means</a:t>
            </a:r>
          </a:p>
          <a:p>
            <a:r>
              <a:rPr lang="en-US" sz="2000" dirty="0"/>
              <a:t>Plot using line Graph to show changes across days</a:t>
            </a:r>
          </a:p>
        </p:txBody>
      </p:sp>
      <p:pic>
        <p:nvPicPr>
          <p:cNvPr id="5" name="Content Placeholder 4" descr="A picture containing indoor, table, sitting, different&#10;&#10;Description automatically generated">
            <a:extLst>
              <a:ext uri="{FF2B5EF4-FFF2-40B4-BE49-F238E27FC236}">
                <a16:creationId xmlns:a16="http://schemas.microsoft.com/office/drawing/2014/main" id="{99EF3E46-E36E-414D-A6D3-379506191D6C}"/>
              </a:ext>
            </a:extLst>
          </p:cNvPr>
          <p:cNvPicPr>
            <a:picLocks noChangeAspect="1"/>
          </p:cNvPicPr>
          <p:nvPr/>
        </p:nvPicPr>
        <p:blipFill rotWithShape="1">
          <a:blip r:embed="rId3">
            <a:extLst>
              <a:ext uri="{28A0092B-C50C-407E-A947-70E740481C1C}">
                <a14:useLocalDpi xmlns:a14="http://schemas.microsoft.com/office/drawing/2010/main" val="0"/>
              </a:ext>
            </a:extLst>
          </a:blip>
          <a:srcRect r="6268" b="-1"/>
          <a:stretch/>
        </p:blipFill>
        <p:spPr>
          <a:xfrm>
            <a:off x="5120640" y="1904281"/>
            <a:ext cx="6233160" cy="4272681"/>
          </a:xfrm>
          <a:prstGeom prst="rect">
            <a:avLst/>
          </a:prstGeom>
        </p:spPr>
      </p:pic>
    </p:spTree>
    <p:extLst>
      <p:ext uri="{BB962C8B-B14F-4D97-AF65-F5344CB8AC3E}">
        <p14:creationId xmlns:p14="http://schemas.microsoft.com/office/powerpoint/2010/main" val="19027381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87566-302A-4772-9665-05766AF1006A}"/>
              </a:ext>
            </a:extLst>
          </p:cNvPr>
          <p:cNvSpPr>
            <a:spLocks noGrp="1"/>
          </p:cNvSpPr>
          <p:nvPr>
            <p:ph type="title"/>
          </p:nvPr>
        </p:nvSpPr>
        <p:spPr>
          <a:xfrm>
            <a:off x="838200" y="365125"/>
            <a:ext cx="10515600" cy="1325563"/>
          </a:xfrm>
        </p:spPr>
        <p:txBody>
          <a:bodyPr>
            <a:normAutofit/>
          </a:bodyPr>
          <a:lstStyle/>
          <a:p>
            <a:r>
              <a:rPr lang="en-IE" dirty="0"/>
              <a:t>Std Dev across days</a:t>
            </a:r>
          </a:p>
        </p:txBody>
      </p:sp>
      <p:pic>
        <p:nvPicPr>
          <p:cNvPr id="5" name="Content Placeholder 4">
            <a:extLst>
              <a:ext uri="{FF2B5EF4-FFF2-40B4-BE49-F238E27FC236}">
                <a16:creationId xmlns:a16="http://schemas.microsoft.com/office/drawing/2014/main" id="{62367D36-C30D-4FE0-82CB-78CD7C0C1C9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38200" y="2037106"/>
            <a:ext cx="6233160" cy="4007031"/>
          </a:xfrm>
          <a:prstGeom prst="rect">
            <a:avLst/>
          </a:prstGeom>
        </p:spPr>
      </p:pic>
      <p:sp>
        <p:nvSpPr>
          <p:cNvPr id="11" name="Content Placeholder 8">
            <a:extLst>
              <a:ext uri="{FF2B5EF4-FFF2-40B4-BE49-F238E27FC236}">
                <a16:creationId xmlns:a16="http://schemas.microsoft.com/office/drawing/2014/main" id="{9D8F5AD0-926C-4CFF-BF72-9A52F1D7EC9A}"/>
              </a:ext>
            </a:extLst>
          </p:cNvPr>
          <p:cNvSpPr>
            <a:spLocks noGrp="1"/>
          </p:cNvSpPr>
          <p:nvPr>
            <p:ph idx="1"/>
          </p:nvPr>
        </p:nvSpPr>
        <p:spPr>
          <a:xfrm>
            <a:off x="7552944" y="1825625"/>
            <a:ext cx="3800856" cy="4351338"/>
          </a:xfrm>
        </p:spPr>
        <p:txBody>
          <a:bodyPr>
            <a:normAutofit/>
          </a:bodyPr>
          <a:lstStyle/>
          <a:p>
            <a:r>
              <a:rPr lang="en-US" sz="2000" dirty="0"/>
              <a:t>I already have the variability of each Interstop Journey on each day</a:t>
            </a:r>
          </a:p>
          <a:p>
            <a:r>
              <a:rPr lang="en-US" sz="2000" dirty="0"/>
              <a:t>Read the Variabilities for each day, plot the Mean for the day.</a:t>
            </a:r>
          </a:p>
          <a:p>
            <a:r>
              <a:rPr lang="en-US" sz="2000" dirty="0"/>
              <a:t>Caveats, The data contains a lot of examples where a particular journey occurred very few times so the Std. Deviation for that stretch might not be an accurate representation, this has brought down the mean significantly skewing the data.</a:t>
            </a:r>
          </a:p>
        </p:txBody>
      </p:sp>
    </p:spTree>
    <p:extLst>
      <p:ext uri="{BB962C8B-B14F-4D97-AF65-F5344CB8AC3E}">
        <p14:creationId xmlns:p14="http://schemas.microsoft.com/office/powerpoint/2010/main" val="11453020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06E44-9AC9-4A71-BAC2-BC16A4E1B4DD}"/>
              </a:ext>
            </a:extLst>
          </p:cNvPr>
          <p:cNvSpPr>
            <a:spLocks noGrp="1"/>
          </p:cNvSpPr>
          <p:nvPr>
            <p:ph type="title"/>
          </p:nvPr>
        </p:nvSpPr>
        <p:spPr>
          <a:xfrm>
            <a:off x="651307" y="640081"/>
            <a:ext cx="3377183" cy="3681976"/>
          </a:xfrm>
          <a:noFill/>
        </p:spPr>
        <p:txBody>
          <a:bodyPr vert="horz" lIns="91440" tIns="45720" rIns="91440" bIns="45720" rtlCol="0" anchor="b">
            <a:normAutofit/>
          </a:bodyPr>
          <a:lstStyle/>
          <a:p>
            <a:r>
              <a:rPr lang="en-US" dirty="0"/>
              <a:t>Most Variable Routes by Day</a:t>
            </a:r>
            <a:br>
              <a:rPr lang="en-US" dirty="0"/>
            </a:br>
            <a:r>
              <a:rPr lang="en-US" dirty="0"/>
              <a:t>11/11/2012</a:t>
            </a:r>
          </a:p>
        </p:txBody>
      </p:sp>
      <p:pic>
        <p:nvPicPr>
          <p:cNvPr id="5" name="Content Placeholder 4" descr="A close up of a map&#10;&#10;Description automatically generated">
            <a:extLst>
              <a:ext uri="{FF2B5EF4-FFF2-40B4-BE49-F238E27FC236}">
                <a16:creationId xmlns:a16="http://schemas.microsoft.com/office/drawing/2014/main" id="{004517E4-DAE6-47A9-93EE-CBE5F222993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1" b="3721"/>
          <a:stretch/>
        </p:blipFill>
        <p:spPr>
          <a:xfrm>
            <a:off x="4654297" y="10"/>
            <a:ext cx="7537704" cy="6857990"/>
          </a:xfrm>
          <a:prstGeom prst="rect">
            <a:avLst/>
          </a:prstGeom>
        </p:spPr>
      </p:pic>
    </p:spTree>
    <p:extLst>
      <p:ext uri="{BB962C8B-B14F-4D97-AF65-F5344CB8AC3E}">
        <p14:creationId xmlns:p14="http://schemas.microsoft.com/office/powerpoint/2010/main" val="7306392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FF933-A86B-4593-B415-F48308042C13}"/>
              </a:ext>
            </a:extLst>
          </p:cNvPr>
          <p:cNvSpPr>
            <a:spLocks noGrp="1"/>
          </p:cNvSpPr>
          <p:nvPr>
            <p:ph type="title"/>
          </p:nvPr>
        </p:nvSpPr>
        <p:spPr>
          <a:xfrm>
            <a:off x="838200" y="365125"/>
            <a:ext cx="10515600" cy="770501"/>
          </a:xfrm>
        </p:spPr>
        <p:txBody>
          <a:bodyPr/>
          <a:lstStyle/>
          <a:p>
            <a:r>
              <a:rPr lang="en-US" dirty="0"/>
              <a:t>Most Variable Routes by Day</a:t>
            </a:r>
            <a:endParaRPr lang="en-IE" dirty="0"/>
          </a:p>
        </p:txBody>
      </p:sp>
      <p:sp>
        <p:nvSpPr>
          <p:cNvPr id="3" name="Content Placeholder 2">
            <a:extLst>
              <a:ext uri="{FF2B5EF4-FFF2-40B4-BE49-F238E27FC236}">
                <a16:creationId xmlns:a16="http://schemas.microsoft.com/office/drawing/2014/main" id="{7AD76210-DF2C-454A-A619-3D077B119959}"/>
              </a:ext>
            </a:extLst>
          </p:cNvPr>
          <p:cNvSpPr>
            <a:spLocks noGrp="1"/>
          </p:cNvSpPr>
          <p:nvPr>
            <p:ph idx="1"/>
          </p:nvPr>
        </p:nvSpPr>
        <p:spPr>
          <a:xfrm>
            <a:off x="838200" y="1342103"/>
            <a:ext cx="10515600" cy="4834860"/>
          </a:xfrm>
        </p:spPr>
        <p:txBody>
          <a:bodyPr/>
          <a:lstStyle/>
          <a:p>
            <a:r>
              <a:rPr lang="en-IE" dirty="0"/>
              <a:t>In this figure I plot the Most Variable stretches on a particular day.</a:t>
            </a:r>
          </a:p>
          <a:p>
            <a:r>
              <a:rPr lang="en-IE" dirty="0"/>
              <a:t>In this case I’ve elected to plot only the top 10, however, I can choose any number of stretches with the limiting factor only being how well the viewer can distinguish them.</a:t>
            </a:r>
          </a:p>
          <a:p>
            <a:r>
              <a:rPr lang="en-IE" dirty="0"/>
              <a:t>The lines are coloured according to a gradient based on how variable they are. </a:t>
            </a:r>
          </a:p>
          <a:p>
            <a:r>
              <a:rPr lang="en-IE" dirty="0"/>
              <a:t>The gradient can be over the whole dataset for the day or just the lines to be plotted.</a:t>
            </a:r>
          </a:p>
          <a:p>
            <a:r>
              <a:rPr lang="en-IE" dirty="0"/>
              <a:t>The code can produce a plot for each day and a human can compare the plots to see if they spot patterns.</a:t>
            </a:r>
          </a:p>
        </p:txBody>
      </p:sp>
    </p:spTree>
    <p:extLst>
      <p:ext uri="{BB962C8B-B14F-4D97-AF65-F5344CB8AC3E}">
        <p14:creationId xmlns:p14="http://schemas.microsoft.com/office/powerpoint/2010/main" val="2690296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4FE533-A645-4371-A405-7A5E306E6B79}"/>
              </a:ext>
            </a:extLst>
          </p:cNvPr>
          <p:cNvSpPr>
            <a:spLocks noGrp="1"/>
          </p:cNvSpPr>
          <p:nvPr>
            <p:ph type="title"/>
          </p:nvPr>
        </p:nvSpPr>
        <p:spPr>
          <a:xfrm>
            <a:off x="838200" y="365125"/>
            <a:ext cx="10515600" cy="822407"/>
          </a:xfrm>
        </p:spPr>
        <p:txBody>
          <a:bodyPr/>
          <a:lstStyle/>
          <a:p>
            <a:r>
              <a:rPr lang="en-IE" dirty="0"/>
              <a:t>Most Variable Stretch per day</a:t>
            </a:r>
          </a:p>
        </p:txBody>
      </p:sp>
      <p:pic>
        <p:nvPicPr>
          <p:cNvPr id="5" name="Content Placeholder 4" descr="A close up of a map&#10;&#10;Description automatically generated">
            <a:extLst>
              <a:ext uri="{FF2B5EF4-FFF2-40B4-BE49-F238E27FC236}">
                <a16:creationId xmlns:a16="http://schemas.microsoft.com/office/drawing/2014/main" id="{FD05ADF8-D1E8-47E8-8DD7-BBC4507B0BF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5856" t="-1" r="-25702" b="-1"/>
          <a:stretch/>
        </p:blipFill>
        <p:spPr>
          <a:xfrm>
            <a:off x="1972706" y="1187532"/>
            <a:ext cx="10515600" cy="5472000"/>
          </a:xfrm>
        </p:spPr>
      </p:pic>
    </p:spTree>
    <p:extLst>
      <p:ext uri="{BB962C8B-B14F-4D97-AF65-F5344CB8AC3E}">
        <p14:creationId xmlns:p14="http://schemas.microsoft.com/office/powerpoint/2010/main" val="1442565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8AD56-C245-495F-A5A3-026D2FB294DC}"/>
              </a:ext>
            </a:extLst>
          </p:cNvPr>
          <p:cNvSpPr>
            <a:spLocks noGrp="1"/>
          </p:cNvSpPr>
          <p:nvPr>
            <p:ph type="title"/>
          </p:nvPr>
        </p:nvSpPr>
        <p:spPr/>
        <p:txBody>
          <a:bodyPr/>
          <a:lstStyle/>
          <a:p>
            <a:r>
              <a:rPr lang="en-IE" dirty="0"/>
              <a:t>Most Variable Stretch per day</a:t>
            </a:r>
          </a:p>
        </p:txBody>
      </p:sp>
      <p:sp>
        <p:nvSpPr>
          <p:cNvPr id="3" name="Content Placeholder 2">
            <a:extLst>
              <a:ext uri="{FF2B5EF4-FFF2-40B4-BE49-F238E27FC236}">
                <a16:creationId xmlns:a16="http://schemas.microsoft.com/office/drawing/2014/main" id="{06E2B95D-7FF8-4E32-B7D8-84670A675C76}"/>
              </a:ext>
            </a:extLst>
          </p:cNvPr>
          <p:cNvSpPr>
            <a:spLocks noGrp="1"/>
          </p:cNvSpPr>
          <p:nvPr>
            <p:ph idx="1"/>
          </p:nvPr>
        </p:nvSpPr>
        <p:spPr/>
        <p:txBody>
          <a:bodyPr/>
          <a:lstStyle/>
          <a:p>
            <a:r>
              <a:rPr lang="en-IE" dirty="0"/>
              <a:t>For this plot I read all the processed days and took the most variant stretch on that day and plotted it.</a:t>
            </a:r>
          </a:p>
          <a:p>
            <a:r>
              <a:rPr lang="en-IE" dirty="0"/>
              <a:t>The hopes for this is to see if any pattern emerges where stretches occur repeatedly thus identifying them as problem areas.</a:t>
            </a:r>
          </a:p>
          <a:p>
            <a:r>
              <a:rPr lang="en-IE" dirty="0"/>
              <a:t>In this instance I did see an obvious occurrence of such, the stretch of the Stillorgan road around Donnybrook bus garage and Donnybrook stadium is the absolute most variable section on several days demonstrating that it is a consistent problem area.</a:t>
            </a:r>
          </a:p>
        </p:txBody>
      </p:sp>
    </p:spTree>
    <p:extLst>
      <p:ext uri="{BB962C8B-B14F-4D97-AF65-F5344CB8AC3E}">
        <p14:creationId xmlns:p14="http://schemas.microsoft.com/office/powerpoint/2010/main" val="24914814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88EBA-32E5-406D-A760-C4C317F7D6F3}"/>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dirty="0"/>
              <a:t>Analysis identifying Donnybrook as Problem Area</a:t>
            </a:r>
          </a:p>
        </p:txBody>
      </p:sp>
      <p:pic>
        <p:nvPicPr>
          <p:cNvPr id="5" name="Content Placeholder 4">
            <a:extLst>
              <a:ext uri="{FF2B5EF4-FFF2-40B4-BE49-F238E27FC236}">
                <a16:creationId xmlns:a16="http://schemas.microsoft.com/office/drawing/2014/main" id="{2DA0D5F0-5A03-4186-8C63-FBAB6DED48D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039065" y="1825626"/>
            <a:ext cx="6104344" cy="4351338"/>
          </a:xfrm>
          <a:prstGeom prst="rect">
            <a:avLst/>
          </a:prstGeom>
        </p:spPr>
      </p:pic>
    </p:spTree>
    <p:extLst>
      <p:ext uri="{BB962C8B-B14F-4D97-AF65-F5344CB8AC3E}">
        <p14:creationId xmlns:p14="http://schemas.microsoft.com/office/powerpoint/2010/main" val="3266180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58D4B-B036-4A5C-85DC-31B1863B0C9D}"/>
              </a:ext>
            </a:extLst>
          </p:cNvPr>
          <p:cNvSpPr>
            <a:spLocks noGrp="1"/>
          </p:cNvSpPr>
          <p:nvPr>
            <p:ph type="title"/>
          </p:nvPr>
        </p:nvSpPr>
        <p:spPr/>
        <p:txBody>
          <a:bodyPr/>
          <a:lstStyle/>
          <a:p>
            <a:r>
              <a:rPr lang="en-IE" dirty="0"/>
              <a:t>Introduction</a:t>
            </a:r>
          </a:p>
        </p:txBody>
      </p:sp>
      <p:sp>
        <p:nvSpPr>
          <p:cNvPr id="3" name="Content Placeholder 2">
            <a:extLst>
              <a:ext uri="{FF2B5EF4-FFF2-40B4-BE49-F238E27FC236}">
                <a16:creationId xmlns:a16="http://schemas.microsoft.com/office/drawing/2014/main" id="{E6B8EE38-6A6F-48C7-A63D-8E7F07B235F4}"/>
              </a:ext>
            </a:extLst>
          </p:cNvPr>
          <p:cNvSpPr>
            <a:spLocks noGrp="1"/>
          </p:cNvSpPr>
          <p:nvPr>
            <p:ph idx="1"/>
          </p:nvPr>
        </p:nvSpPr>
        <p:spPr/>
        <p:txBody>
          <a:bodyPr/>
          <a:lstStyle/>
          <a:p>
            <a:r>
              <a:rPr lang="en-US" dirty="0"/>
              <a:t>My FYP is an analysis of GPS data points from Dublin Buses over a three-week period in November 2012. </a:t>
            </a:r>
          </a:p>
          <a:p>
            <a:r>
              <a:rPr lang="en-US" dirty="0"/>
              <a:t>Aims: The aim of this data analysis is to transform the raw data into some form of metrics from which we can draw any conclusions regarding the variability and performance of Buses in the Dublin Area</a:t>
            </a:r>
          </a:p>
          <a:p>
            <a:r>
              <a:rPr lang="en-IE" dirty="0"/>
              <a:t>This project appealed to me as I have an interest in Urban planning and traffic management. Additionally the unreliability of Dublin Buses had an affect in me electing to travel by DART to College for the last 4 years.</a:t>
            </a:r>
          </a:p>
        </p:txBody>
      </p:sp>
    </p:spTree>
    <p:extLst>
      <p:ext uri="{BB962C8B-B14F-4D97-AF65-F5344CB8AC3E}">
        <p14:creationId xmlns:p14="http://schemas.microsoft.com/office/powerpoint/2010/main" val="2166869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AED223-684E-40BB-9903-299CB4B24A71}"/>
              </a:ext>
            </a:extLst>
          </p:cNvPr>
          <p:cNvSpPr>
            <a:spLocks noGrp="1"/>
          </p:cNvSpPr>
          <p:nvPr>
            <p:ph type="title"/>
          </p:nvPr>
        </p:nvSpPr>
        <p:spPr>
          <a:xfrm>
            <a:off x="882238" y="201881"/>
            <a:ext cx="10130642" cy="930667"/>
          </a:xfrm>
        </p:spPr>
        <p:txBody>
          <a:bodyPr/>
          <a:lstStyle/>
          <a:p>
            <a:r>
              <a:rPr lang="en-IE" dirty="0"/>
              <a:t>The Most Variable Pairs Vs Triples</a:t>
            </a:r>
          </a:p>
        </p:txBody>
      </p:sp>
      <p:pic>
        <p:nvPicPr>
          <p:cNvPr id="5" name="Content Placeholder 4">
            <a:extLst>
              <a:ext uri="{FF2B5EF4-FFF2-40B4-BE49-F238E27FC236}">
                <a16:creationId xmlns:a16="http://schemas.microsoft.com/office/drawing/2014/main" id="{AE41CBA5-53C2-4EB9-A308-34D99F5DE0C5}"/>
              </a:ext>
            </a:extLst>
          </p:cNvPr>
          <p:cNvPicPr>
            <a:picLocks noGrp="1" noChangeAspect="1"/>
          </p:cNvPicPr>
          <p:nvPr>
            <p:ph idx="4294967295"/>
          </p:nvPr>
        </p:nvPicPr>
        <p:blipFill rotWithShape="1">
          <a:blip r:embed="rId2">
            <a:extLst>
              <a:ext uri="{28A0092B-C50C-407E-A947-70E740481C1C}">
                <a14:useLocalDpi xmlns:a14="http://schemas.microsoft.com/office/drawing/2010/main" val="0"/>
              </a:ext>
            </a:extLst>
          </a:blip>
          <a:stretch/>
        </p:blipFill>
        <p:spPr>
          <a:xfrm>
            <a:off x="926276" y="1132548"/>
            <a:ext cx="10042566" cy="5155597"/>
          </a:xfrm>
          <a:prstGeom prst="rect">
            <a:avLst/>
          </a:prstGeom>
        </p:spPr>
      </p:pic>
    </p:spTree>
    <p:extLst>
      <p:ext uri="{BB962C8B-B14F-4D97-AF65-F5344CB8AC3E}">
        <p14:creationId xmlns:p14="http://schemas.microsoft.com/office/powerpoint/2010/main" val="2144985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A8581-851C-47E3-9F86-37120CD4148F}"/>
              </a:ext>
            </a:extLst>
          </p:cNvPr>
          <p:cNvSpPr>
            <a:spLocks noGrp="1"/>
          </p:cNvSpPr>
          <p:nvPr>
            <p:ph type="title"/>
          </p:nvPr>
        </p:nvSpPr>
        <p:spPr>
          <a:xfrm>
            <a:off x="838200" y="365125"/>
            <a:ext cx="10515600" cy="1048039"/>
          </a:xfrm>
        </p:spPr>
        <p:txBody>
          <a:bodyPr/>
          <a:lstStyle/>
          <a:p>
            <a:r>
              <a:rPr lang="en-IE" dirty="0"/>
              <a:t>The Most Variable Pairs Vs Triples</a:t>
            </a:r>
          </a:p>
        </p:txBody>
      </p:sp>
      <p:sp>
        <p:nvSpPr>
          <p:cNvPr id="3" name="Content Placeholder 2">
            <a:extLst>
              <a:ext uri="{FF2B5EF4-FFF2-40B4-BE49-F238E27FC236}">
                <a16:creationId xmlns:a16="http://schemas.microsoft.com/office/drawing/2014/main" id="{27F9379B-55BA-430A-BBCC-7604A66CBE86}"/>
              </a:ext>
            </a:extLst>
          </p:cNvPr>
          <p:cNvSpPr>
            <a:spLocks noGrp="1"/>
          </p:cNvSpPr>
          <p:nvPr>
            <p:ph idx="1"/>
          </p:nvPr>
        </p:nvSpPr>
        <p:spPr/>
        <p:txBody>
          <a:bodyPr/>
          <a:lstStyle/>
          <a:p>
            <a:r>
              <a:rPr lang="en-IE" dirty="0"/>
              <a:t>The previous slide showed a map onto which was plotted the most variable pair journeys, and the most variable triple stop journeys.</a:t>
            </a:r>
          </a:p>
          <a:p>
            <a:r>
              <a:rPr lang="en-IE" dirty="0"/>
              <a:t>The aim of this was to see if there was overlap, did a pair of stops having high variability translate into a triple of which that pair was a subsection of also being highly variable.</a:t>
            </a:r>
          </a:p>
          <a:p>
            <a:r>
              <a:rPr lang="en-IE" dirty="0"/>
              <a:t>The previous figure does show that in some instances this is the case however there are issues with the visualisation such that lines are superimposed causing them to be obstructed.</a:t>
            </a:r>
          </a:p>
          <a:p>
            <a:r>
              <a:rPr lang="en-IE" dirty="0"/>
              <a:t>Going forward this could be solved by scaling down the line widths as they’re drawn so that lines which are drawn over can still be seen.	</a:t>
            </a:r>
          </a:p>
        </p:txBody>
      </p:sp>
    </p:spTree>
    <p:extLst>
      <p:ext uri="{BB962C8B-B14F-4D97-AF65-F5344CB8AC3E}">
        <p14:creationId xmlns:p14="http://schemas.microsoft.com/office/powerpoint/2010/main" val="33635024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8" name="Straight Connector 11">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9" name="Rectangle 1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F37A8A-5E4E-4492-BDC1-015C961DB134}"/>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400" dirty="0">
                <a:solidFill>
                  <a:srgbClr val="FFFFFF"/>
                </a:solidFill>
              </a:rPr>
              <a:t>Example of Overlapping High Variance</a:t>
            </a:r>
          </a:p>
        </p:txBody>
      </p:sp>
      <p:pic>
        <p:nvPicPr>
          <p:cNvPr id="5" name="Content Placeholder 4" descr="A close up of a map&#10;&#10;Description automatically generated">
            <a:extLst>
              <a:ext uri="{FF2B5EF4-FFF2-40B4-BE49-F238E27FC236}">
                <a16:creationId xmlns:a16="http://schemas.microsoft.com/office/drawing/2014/main" id="{31E1D84B-6CC3-489F-A080-D426CE9D9B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040" y="1078968"/>
            <a:ext cx="5455917" cy="2455162"/>
          </a:xfrm>
          <a:prstGeom prst="rect">
            <a:avLst/>
          </a:prstGeom>
        </p:spPr>
      </p:pic>
      <p:pic>
        <p:nvPicPr>
          <p:cNvPr id="7" name="Picture 6" descr="A close up of a map&#10;&#10;Description automatically generated">
            <a:extLst>
              <a:ext uri="{FF2B5EF4-FFF2-40B4-BE49-F238E27FC236}">
                <a16:creationId xmlns:a16="http://schemas.microsoft.com/office/drawing/2014/main" id="{087561E4-325D-49BF-A55C-5969D99005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6043" y="1174447"/>
            <a:ext cx="5455917" cy="2264205"/>
          </a:xfrm>
          <a:prstGeom prst="rect">
            <a:avLst/>
          </a:prstGeom>
        </p:spPr>
      </p:pic>
      <p:cxnSp>
        <p:nvCxnSpPr>
          <p:cNvPr id="20" name="Straight Connector 1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22302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EBC21-98EE-F94F-8252-7602B23F12C6}"/>
              </a:ext>
            </a:extLst>
          </p:cNvPr>
          <p:cNvSpPr>
            <a:spLocks noGrp="1"/>
          </p:cNvSpPr>
          <p:nvPr>
            <p:ph type="title"/>
          </p:nvPr>
        </p:nvSpPr>
        <p:spPr/>
        <p:txBody>
          <a:bodyPr/>
          <a:lstStyle/>
          <a:p>
            <a:r>
              <a:rPr lang="en-US" dirty="0"/>
              <a:t>Reflection on Process</a:t>
            </a:r>
          </a:p>
        </p:txBody>
      </p:sp>
      <p:sp>
        <p:nvSpPr>
          <p:cNvPr id="3" name="Content Placeholder 2">
            <a:extLst>
              <a:ext uri="{FF2B5EF4-FFF2-40B4-BE49-F238E27FC236}">
                <a16:creationId xmlns:a16="http://schemas.microsoft.com/office/drawing/2014/main" id="{9DE57F20-8A8F-BD4F-80B9-DB582809B544}"/>
              </a:ext>
            </a:extLst>
          </p:cNvPr>
          <p:cNvSpPr>
            <a:spLocks noGrp="1"/>
          </p:cNvSpPr>
          <p:nvPr>
            <p:ph idx="1"/>
          </p:nvPr>
        </p:nvSpPr>
        <p:spPr/>
        <p:txBody>
          <a:bodyPr>
            <a:normAutofit fontScale="92500"/>
          </a:bodyPr>
          <a:lstStyle/>
          <a:p>
            <a:r>
              <a:rPr lang="en-US" dirty="0"/>
              <a:t>The progression of the code written show’s unfamiliarity with the libraries used. Code written by the end of the project is structured better and uses the tools available to better effect by nature of better familiarity.</a:t>
            </a:r>
          </a:p>
          <a:p>
            <a:r>
              <a:rPr lang="en-US" dirty="0"/>
              <a:t>Similarly if I begun again, I’d design my methods more conscious of GPU acceleration and more powerful language features from the outset whereas as it stands it would be an undertaking to refactor all the current system the benefits of which would not be significant enough.</a:t>
            </a:r>
          </a:p>
          <a:p>
            <a:r>
              <a:rPr lang="en-US" dirty="0"/>
              <a:t>Because this is a research project I was focused on the viability and acting as a proof of concept, if I were to develop this as an actual tool I would be more conscious of UI/UX.</a:t>
            </a:r>
          </a:p>
        </p:txBody>
      </p:sp>
    </p:spTree>
    <p:extLst>
      <p:ext uri="{BB962C8B-B14F-4D97-AF65-F5344CB8AC3E}">
        <p14:creationId xmlns:p14="http://schemas.microsoft.com/office/powerpoint/2010/main" val="23016428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C0AD1-4402-49BB-ACCA-D8E8AAE69FFB}"/>
              </a:ext>
            </a:extLst>
          </p:cNvPr>
          <p:cNvSpPr>
            <a:spLocks noGrp="1"/>
          </p:cNvSpPr>
          <p:nvPr>
            <p:ph type="title"/>
          </p:nvPr>
        </p:nvSpPr>
        <p:spPr/>
        <p:txBody>
          <a:bodyPr/>
          <a:lstStyle/>
          <a:p>
            <a:r>
              <a:rPr lang="en-IE" dirty="0"/>
              <a:t>Going Forward</a:t>
            </a:r>
          </a:p>
        </p:txBody>
      </p:sp>
      <p:sp>
        <p:nvSpPr>
          <p:cNvPr id="3" name="Content Placeholder 2">
            <a:extLst>
              <a:ext uri="{FF2B5EF4-FFF2-40B4-BE49-F238E27FC236}">
                <a16:creationId xmlns:a16="http://schemas.microsoft.com/office/drawing/2014/main" id="{4F4CDA9E-D6D0-4D38-8A6C-42A9BF7A9030}"/>
              </a:ext>
            </a:extLst>
          </p:cNvPr>
          <p:cNvSpPr>
            <a:spLocks noGrp="1"/>
          </p:cNvSpPr>
          <p:nvPr>
            <p:ph idx="1"/>
          </p:nvPr>
        </p:nvSpPr>
        <p:spPr/>
        <p:txBody>
          <a:bodyPr>
            <a:normAutofit lnSpcReduction="10000"/>
          </a:bodyPr>
          <a:lstStyle/>
          <a:p>
            <a:r>
              <a:rPr lang="en-IE" dirty="0"/>
              <a:t>Fix the overlapping lines visibility</a:t>
            </a:r>
          </a:p>
          <a:p>
            <a:r>
              <a:rPr lang="en-IE" dirty="0"/>
              <a:t>Currently only measures between stops which the bus actually stopped, this shortcoming doesn’t account for stops which the buses simply pass.</a:t>
            </a:r>
          </a:p>
          <a:p>
            <a:r>
              <a:rPr lang="en-IE" dirty="0"/>
              <a:t>Generalise the code for multistep journeys so that the stretch can be of any length not just currently 3</a:t>
            </a:r>
          </a:p>
          <a:p>
            <a:r>
              <a:rPr lang="en-IE" dirty="0"/>
              <a:t>Find a robust way of detecting a journey over the whole length of a route to see if conclusions can be drawn from connection between </a:t>
            </a:r>
            <a:r>
              <a:rPr lang="en-IE" dirty="0" err="1"/>
              <a:t>interstop</a:t>
            </a:r>
            <a:r>
              <a:rPr lang="en-IE" dirty="0"/>
              <a:t> stretches and overall route performance.</a:t>
            </a:r>
          </a:p>
          <a:p>
            <a:r>
              <a:rPr lang="en-IE" dirty="0"/>
              <a:t>Web-Interface to allow users to view the data in a simplified manner.</a:t>
            </a:r>
          </a:p>
        </p:txBody>
      </p:sp>
    </p:spTree>
    <p:extLst>
      <p:ext uri="{BB962C8B-B14F-4D97-AF65-F5344CB8AC3E}">
        <p14:creationId xmlns:p14="http://schemas.microsoft.com/office/powerpoint/2010/main" val="9607552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ECC91-7CF8-4B77-B0F1-770C2CCE253C}"/>
              </a:ext>
            </a:extLst>
          </p:cNvPr>
          <p:cNvSpPr>
            <a:spLocks noGrp="1"/>
          </p:cNvSpPr>
          <p:nvPr>
            <p:ph type="title"/>
          </p:nvPr>
        </p:nvSpPr>
        <p:spPr/>
        <p:txBody>
          <a:bodyPr/>
          <a:lstStyle/>
          <a:p>
            <a:r>
              <a:rPr lang="en-IE" dirty="0"/>
              <a:t>Conclusions </a:t>
            </a:r>
            <a:r>
              <a:rPr lang="en-IE"/>
              <a:t>and Usefulness</a:t>
            </a:r>
          </a:p>
        </p:txBody>
      </p:sp>
      <p:sp>
        <p:nvSpPr>
          <p:cNvPr id="3" name="Content Placeholder 2">
            <a:extLst>
              <a:ext uri="{FF2B5EF4-FFF2-40B4-BE49-F238E27FC236}">
                <a16:creationId xmlns:a16="http://schemas.microsoft.com/office/drawing/2014/main" id="{2198EDE0-0386-4D91-AACB-4225625DF170}"/>
              </a:ext>
            </a:extLst>
          </p:cNvPr>
          <p:cNvSpPr>
            <a:spLocks noGrp="1"/>
          </p:cNvSpPr>
          <p:nvPr>
            <p:ph idx="1"/>
          </p:nvPr>
        </p:nvSpPr>
        <p:spPr/>
        <p:txBody>
          <a:bodyPr/>
          <a:lstStyle/>
          <a:p>
            <a:r>
              <a:rPr lang="en-IE" dirty="0"/>
              <a:t>Is the data I presented useful?</a:t>
            </a:r>
          </a:p>
          <a:p>
            <a:pPr lvl="1"/>
            <a:r>
              <a:rPr lang="en-IE" dirty="0"/>
              <a:t>As seen in the mean times/variability across days and the example of Donnybrook being a problem area we can see that the data backs up our expectations.</a:t>
            </a:r>
          </a:p>
          <a:p>
            <a:pPr lvl="1"/>
            <a:r>
              <a:rPr lang="en-IE" dirty="0"/>
              <a:t>It’s otherwise hard to say what kind of value this would present to decision makers, I’ve tried to present data in a human readable way it’s outside the scope of this project to draw any conclusions into how it might be used.</a:t>
            </a:r>
          </a:p>
          <a:p>
            <a:r>
              <a:rPr lang="en-IE" dirty="0"/>
              <a:t>The scripts I’ve written could be used at the end of each day, or week, to generate human readable data.</a:t>
            </a:r>
          </a:p>
          <a:p>
            <a:r>
              <a:rPr lang="en-IE" dirty="0"/>
              <a:t>Given a larger sample size more robust conclusions could </a:t>
            </a:r>
            <a:r>
              <a:rPr lang="en-IE"/>
              <a:t>be drawn.</a:t>
            </a:r>
            <a:endParaRPr lang="en-IE" dirty="0"/>
          </a:p>
        </p:txBody>
      </p:sp>
    </p:spTree>
    <p:extLst>
      <p:ext uri="{BB962C8B-B14F-4D97-AF65-F5344CB8AC3E}">
        <p14:creationId xmlns:p14="http://schemas.microsoft.com/office/powerpoint/2010/main" val="962387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9B621-A8F6-4B58-9949-310249C817DE}"/>
              </a:ext>
            </a:extLst>
          </p:cNvPr>
          <p:cNvSpPr>
            <a:spLocks noGrp="1"/>
          </p:cNvSpPr>
          <p:nvPr>
            <p:ph type="title"/>
          </p:nvPr>
        </p:nvSpPr>
        <p:spPr/>
        <p:txBody>
          <a:bodyPr/>
          <a:lstStyle/>
          <a:p>
            <a:r>
              <a:rPr lang="en-IE" dirty="0"/>
              <a:t>Tools and Technologies used</a:t>
            </a:r>
          </a:p>
        </p:txBody>
      </p:sp>
      <p:sp>
        <p:nvSpPr>
          <p:cNvPr id="3" name="Content Placeholder 2">
            <a:extLst>
              <a:ext uri="{FF2B5EF4-FFF2-40B4-BE49-F238E27FC236}">
                <a16:creationId xmlns:a16="http://schemas.microsoft.com/office/drawing/2014/main" id="{BF07BFFB-2E13-4A35-9A00-D2F41F47F90B}"/>
              </a:ext>
            </a:extLst>
          </p:cNvPr>
          <p:cNvSpPr>
            <a:spLocks noGrp="1"/>
          </p:cNvSpPr>
          <p:nvPr>
            <p:ph idx="1"/>
          </p:nvPr>
        </p:nvSpPr>
        <p:spPr/>
        <p:txBody>
          <a:bodyPr>
            <a:normAutofit lnSpcReduction="10000"/>
          </a:bodyPr>
          <a:lstStyle/>
          <a:p>
            <a:r>
              <a:rPr lang="en-US" dirty="0"/>
              <a:t>Python </a:t>
            </a:r>
          </a:p>
          <a:p>
            <a:pPr lvl="1"/>
            <a:r>
              <a:rPr lang="en-US" dirty="0"/>
              <a:t>Pandas: Pandas is a ubiquitous tool for data processing tasks with Python. It facilitates easy reading and writing of CSV files and its DataFrame object type is perfect for manipulating data in these formats.</a:t>
            </a:r>
          </a:p>
          <a:p>
            <a:pPr lvl="1"/>
            <a:r>
              <a:rPr lang="en-US" dirty="0"/>
              <a:t>Plotly: Plotly is a JavaScript library for creating graphs and plotting data. It also has a Python library which I made use of. All the plots and maps I created were made using this library.</a:t>
            </a:r>
          </a:p>
          <a:p>
            <a:pPr lvl="1"/>
            <a:r>
              <a:rPr lang="en-US" dirty="0"/>
              <a:t>Jupyter Notebooks: Jupyter notebooks are perfect for trying to </a:t>
            </a:r>
            <a:r>
              <a:rPr lang="en-IE" dirty="0"/>
              <a:t>visualise</a:t>
            </a:r>
            <a:r>
              <a:rPr lang="en-US" dirty="0"/>
              <a:t> data when acclimatizing to it. By using the cells system I could see the data I was working on and make adjustments to it without having to run the whole script again.</a:t>
            </a:r>
          </a:p>
          <a:p>
            <a:pPr lvl="1"/>
            <a:r>
              <a:rPr lang="en-US" dirty="0"/>
              <a:t>JavaScript: I used a JS API called ‘dublinbus-client’ to obtain accurate GPS coordinates of bus stops for plotting purposes.</a:t>
            </a:r>
          </a:p>
          <a:p>
            <a:endParaRPr lang="en-IE" dirty="0"/>
          </a:p>
        </p:txBody>
      </p:sp>
    </p:spTree>
    <p:extLst>
      <p:ext uri="{BB962C8B-B14F-4D97-AF65-F5344CB8AC3E}">
        <p14:creationId xmlns:p14="http://schemas.microsoft.com/office/powerpoint/2010/main" val="746998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4426AB7-D619-4515-962A-BC83909EC0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237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1">
            <a:extLst>
              <a:ext uri="{FF2B5EF4-FFF2-40B4-BE49-F238E27FC236}">
                <a16:creationId xmlns:a16="http://schemas.microsoft.com/office/drawing/2014/main" id="{DE47DF98-723F-4AAC-ABCF-CACBC438F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3840" y="256540"/>
            <a:ext cx="11704320" cy="6365239"/>
          </a:xfrm>
          <a:prstGeom prst="rect">
            <a:avLst/>
          </a:prstGeom>
          <a:solidFill>
            <a:srgbClr val="FFFFFF"/>
          </a:solidFill>
          <a:ln w="12700">
            <a:no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13">
            <a:extLst>
              <a:ext uri="{FF2B5EF4-FFF2-40B4-BE49-F238E27FC236}">
                <a16:creationId xmlns:a16="http://schemas.microsoft.com/office/drawing/2014/main" id="{EA29FC7C-9308-4FDE-8DCA-405668055B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895600" y="5768204"/>
            <a:ext cx="6400800" cy="0"/>
          </a:xfrm>
          <a:prstGeom prst="line">
            <a:avLst/>
          </a:prstGeom>
          <a:ln>
            <a:solidFill>
              <a:srgbClr val="52375A"/>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4E25A3B-A4B9-45B1-A838-24C363733712}"/>
              </a:ext>
            </a:extLst>
          </p:cNvPr>
          <p:cNvSpPr>
            <a:spLocks noGrp="1"/>
          </p:cNvSpPr>
          <p:nvPr>
            <p:ph type="title"/>
          </p:nvPr>
        </p:nvSpPr>
        <p:spPr>
          <a:xfrm>
            <a:off x="1109980" y="4277356"/>
            <a:ext cx="9966960" cy="1560320"/>
          </a:xfrm>
        </p:spPr>
        <p:txBody>
          <a:bodyPr vert="horz" lIns="91440" tIns="45720" rIns="91440" bIns="45720" rtlCol="0" anchor="b">
            <a:normAutofit/>
          </a:bodyPr>
          <a:lstStyle/>
          <a:p>
            <a:pPr algn="ctr"/>
            <a:r>
              <a:rPr lang="en-US" sz="5800" dirty="0">
                <a:solidFill>
                  <a:srgbClr val="52375A"/>
                </a:solidFill>
              </a:rPr>
              <a:t>Dataset</a:t>
            </a:r>
          </a:p>
        </p:txBody>
      </p:sp>
      <p:pic>
        <p:nvPicPr>
          <p:cNvPr id="5" name="Content Placeholder 4" descr="A screenshot of a computer&#10;&#10;Description automatically generated">
            <a:extLst>
              <a:ext uri="{FF2B5EF4-FFF2-40B4-BE49-F238E27FC236}">
                <a16:creationId xmlns:a16="http://schemas.microsoft.com/office/drawing/2014/main" id="{CA964946-A6A3-4A4A-8F61-D5A37EE9554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tretch/>
        </p:blipFill>
        <p:spPr>
          <a:xfrm>
            <a:off x="183143" y="252130"/>
            <a:ext cx="11765017" cy="4029637"/>
          </a:xfrm>
          <a:prstGeom prst="rect">
            <a:avLst/>
          </a:prstGeom>
        </p:spPr>
      </p:pic>
    </p:spTree>
    <p:extLst>
      <p:ext uri="{BB962C8B-B14F-4D97-AF65-F5344CB8AC3E}">
        <p14:creationId xmlns:p14="http://schemas.microsoft.com/office/powerpoint/2010/main" val="3648598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45FA1-897B-49A6-8CB1-DD6586B9B957}"/>
              </a:ext>
            </a:extLst>
          </p:cNvPr>
          <p:cNvSpPr>
            <a:spLocks noGrp="1"/>
          </p:cNvSpPr>
          <p:nvPr>
            <p:ph type="title"/>
          </p:nvPr>
        </p:nvSpPr>
        <p:spPr/>
        <p:txBody>
          <a:bodyPr/>
          <a:lstStyle/>
          <a:p>
            <a:r>
              <a:rPr lang="en-IE" dirty="0"/>
              <a:t>Dataset columns</a:t>
            </a:r>
          </a:p>
        </p:txBody>
      </p:sp>
      <p:sp>
        <p:nvSpPr>
          <p:cNvPr id="3" name="Content Placeholder 2">
            <a:extLst>
              <a:ext uri="{FF2B5EF4-FFF2-40B4-BE49-F238E27FC236}">
                <a16:creationId xmlns:a16="http://schemas.microsoft.com/office/drawing/2014/main" id="{81D9B272-0A58-4AE6-908D-02ED79B7A4E6}"/>
              </a:ext>
            </a:extLst>
          </p:cNvPr>
          <p:cNvSpPr>
            <a:spLocks noGrp="1"/>
          </p:cNvSpPr>
          <p:nvPr>
            <p:ph idx="1"/>
          </p:nvPr>
        </p:nvSpPr>
        <p:spPr>
          <a:xfrm>
            <a:off x="838200" y="1400509"/>
            <a:ext cx="10515600" cy="4351338"/>
          </a:xfrm>
        </p:spPr>
        <p:txBody>
          <a:bodyPr>
            <a:normAutofit fontScale="55000" lnSpcReduction="20000"/>
          </a:bodyPr>
          <a:lstStyle/>
          <a:p>
            <a:r>
              <a:rPr lang="en-IE" dirty="0"/>
              <a:t>Timestamp micro since 1970 01 01 00:00:00 GMT,</a:t>
            </a:r>
          </a:p>
          <a:p>
            <a:r>
              <a:rPr lang="en-IE" dirty="0"/>
              <a:t>Line ID,</a:t>
            </a:r>
          </a:p>
          <a:p>
            <a:r>
              <a:rPr lang="en-IE" dirty="0"/>
              <a:t>Direction,</a:t>
            </a:r>
          </a:p>
          <a:p>
            <a:r>
              <a:rPr lang="en-IE" dirty="0"/>
              <a:t>Journey Pattern ID,</a:t>
            </a:r>
          </a:p>
          <a:p>
            <a:r>
              <a:rPr lang="en-IE" dirty="0"/>
              <a:t>Time Frame (The start date of the production time table - in Dublin the production time table starts at 6am and ends at 3am),</a:t>
            </a:r>
          </a:p>
          <a:p>
            <a:r>
              <a:rPr lang="en-IE" dirty="0"/>
              <a:t>Vehicle Journey ID (A given run on the journey pattern)</a:t>
            </a:r>
          </a:p>
          <a:p>
            <a:r>
              <a:rPr lang="en-IE" dirty="0"/>
              <a:t>Operator (Bus operator, not the driver),</a:t>
            </a:r>
          </a:p>
          <a:p>
            <a:r>
              <a:rPr lang="en-IE" dirty="0"/>
              <a:t>Congestion [0=no,1=yes],</a:t>
            </a:r>
          </a:p>
          <a:p>
            <a:r>
              <a:rPr lang="en-IE" dirty="0"/>
              <a:t>Lon WGS84,</a:t>
            </a:r>
          </a:p>
          <a:p>
            <a:r>
              <a:rPr lang="en-IE" dirty="0"/>
              <a:t>Lat WGS84,</a:t>
            </a:r>
          </a:p>
          <a:p>
            <a:r>
              <a:rPr lang="en-IE" dirty="0"/>
              <a:t>Delay (seconds, negative if bus is ahead of schedule),</a:t>
            </a:r>
          </a:p>
          <a:p>
            <a:r>
              <a:rPr lang="en-IE" dirty="0"/>
              <a:t>Block ID (a section ID of the journey pattern),</a:t>
            </a:r>
          </a:p>
          <a:p>
            <a:r>
              <a:rPr lang="en-IE" dirty="0"/>
              <a:t>Vehicle ID,</a:t>
            </a:r>
          </a:p>
          <a:p>
            <a:r>
              <a:rPr lang="en-IE" dirty="0"/>
              <a:t>Stop ID,</a:t>
            </a:r>
          </a:p>
          <a:p>
            <a:r>
              <a:rPr lang="en-IE" dirty="0"/>
              <a:t>At Stop [0=no,1=yes]</a:t>
            </a:r>
          </a:p>
        </p:txBody>
      </p:sp>
      <p:sp>
        <p:nvSpPr>
          <p:cNvPr id="4" name="TextBox 3">
            <a:extLst>
              <a:ext uri="{FF2B5EF4-FFF2-40B4-BE49-F238E27FC236}">
                <a16:creationId xmlns:a16="http://schemas.microsoft.com/office/drawing/2014/main" id="{B2A56BC6-A081-438E-BC70-169C02CC8D83}"/>
              </a:ext>
            </a:extLst>
          </p:cNvPr>
          <p:cNvSpPr txBox="1"/>
          <p:nvPr/>
        </p:nvSpPr>
        <p:spPr>
          <a:xfrm>
            <a:off x="838200" y="5751847"/>
            <a:ext cx="10375232" cy="369332"/>
          </a:xfrm>
          <a:prstGeom prst="rect">
            <a:avLst/>
          </a:prstGeom>
          <a:noFill/>
        </p:spPr>
        <p:txBody>
          <a:bodyPr wrap="square" rtlCol="0">
            <a:spAutoFit/>
          </a:bodyPr>
          <a:lstStyle/>
          <a:p>
            <a:r>
              <a:rPr lang="en-IE" dirty="0"/>
              <a:t>Thanks to Michael Cullen for providing me with this key.</a:t>
            </a:r>
          </a:p>
        </p:txBody>
      </p:sp>
    </p:spTree>
    <p:extLst>
      <p:ext uri="{BB962C8B-B14F-4D97-AF65-F5344CB8AC3E}">
        <p14:creationId xmlns:p14="http://schemas.microsoft.com/office/powerpoint/2010/main" val="1972392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83C22-8001-4E46-816B-7234D4011062}"/>
              </a:ext>
            </a:extLst>
          </p:cNvPr>
          <p:cNvSpPr>
            <a:spLocks noGrp="1"/>
          </p:cNvSpPr>
          <p:nvPr>
            <p:ph type="title"/>
          </p:nvPr>
        </p:nvSpPr>
        <p:spPr/>
        <p:txBody>
          <a:bodyPr/>
          <a:lstStyle/>
          <a:p>
            <a:r>
              <a:rPr lang="en-IE" dirty="0"/>
              <a:t>Danish Paper </a:t>
            </a:r>
          </a:p>
        </p:txBody>
      </p:sp>
      <p:sp>
        <p:nvSpPr>
          <p:cNvPr id="3" name="Content Placeholder 2">
            <a:extLst>
              <a:ext uri="{FF2B5EF4-FFF2-40B4-BE49-F238E27FC236}">
                <a16:creationId xmlns:a16="http://schemas.microsoft.com/office/drawing/2014/main" id="{EE12CDB1-DEF7-48D1-9B14-D8F089587BA6}"/>
              </a:ext>
            </a:extLst>
          </p:cNvPr>
          <p:cNvSpPr>
            <a:spLocks noGrp="1"/>
          </p:cNvSpPr>
          <p:nvPr>
            <p:ph idx="1"/>
          </p:nvPr>
        </p:nvSpPr>
        <p:spPr/>
        <p:txBody>
          <a:bodyPr/>
          <a:lstStyle/>
          <a:p>
            <a:r>
              <a:rPr lang="en-IE" dirty="0"/>
              <a:t>Travel time variability: Definition and valuation</a:t>
            </a:r>
          </a:p>
          <a:p>
            <a:pPr lvl="1"/>
            <a:r>
              <a:rPr lang="en-IE" dirty="0" err="1"/>
              <a:t>Fosgerau</a:t>
            </a:r>
            <a:r>
              <a:rPr lang="en-IE" dirty="0"/>
              <a:t>, </a:t>
            </a:r>
            <a:r>
              <a:rPr lang="en-IE" dirty="0" err="1"/>
              <a:t>Mogens</a:t>
            </a:r>
            <a:r>
              <a:rPr lang="en-IE" dirty="0"/>
              <a:t> and Hjorth, Katrine and </a:t>
            </a:r>
            <a:r>
              <a:rPr lang="en-IE" dirty="0" err="1"/>
              <a:t>Brems</a:t>
            </a:r>
            <a:r>
              <a:rPr lang="en-IE" dirty="0"/>
              <a:t>, Camilla and Fukuda, Daisuke</a:t>
            </a:r>
          </a:p>
          <a:p>
            <a:pPr lvl="1"/>
            <a:r>
              <a:rPr lang="en-IE" dirty="0"/>
              <a:t>01/2008</a:t>
            </a:r>
          </a:p>
          <a:p>
            <a:r>
              <a:rPr lang="en-IE" dirty="0"/>
              <a:t>This paper argues that travel time variability needs to play a bigger part in discussions regarding Transport Policies as data gathering is currently focused on Journey time alone while the variability of journeys has economic effects</a:t>
            </a:r>
          </a:p>
        </p:txBody>
      </p:sp>
    </p:spTree>
    <p:extLst>
      <p:ext uri="{BB962C8B-B14F-4D97-AF65-F5344CB8AC3E}">
        <p14:creationId xmlns:p14="http://schemas.microsoft.com/office/powerpoint/2010/main" val="3489199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463D3-AD13-4FE5-B3BD-438156C8DC89}"/>
              </a:ext>
            </a:extLst>
          </p:cNvPr>
          <p:cNvSpPr>
            <a:spLocks noGrp="1"/>
          </p:cNvSpPr>
          <p:nvPr>
            <p:ph type="title"/>
          </p:nvPr>
        </p:nvSpPr>
        <p:spPr/>
        <p:txBody>
          <a:bodyPr/>
          <a:lstStyle/>
          <a:p>
            <a:r>
              <a:rPr lang="en-US" dirty="0"/>
              <a:t>Points of Note in Danish Paper</a:t>
            </a:r>
            <a:endParaRPr lang="en-IE" dirty="0"/>
          </a:p>
        </p:txBody>
      </p:sp>
      <p:sp>
        <p:nvSpPr>
          <p:cNvPr id="3" name="Content Placeholder 2">
            <a:extLst>
              <a:ext uri="{FF2B5EF4-FFF2-40B4-BE49-F238E27FC236}">
                <a16:creationId xmlns:a16="http://schemas.microsoft.com/office/drawing/2014/main" id="{22A81D40-C856-4F76-98AC-8F864C8917C7}"/>
              </a:ext>
            </a:extLst>
          </p:cNvPr>
          <p:cNvSpPr>
            <a:spLocks noGrp="1"/>
          </p:cNvSpPr>
          <p:nvPr>
            <p:ph idx="1"/>
          </p:nvPr>
        </p:nvSpPr>
        <p:spPr/>
        <p:txBody>
          <a:bodyPr>
            <a:normAutofit lnSpcReduction="10000"/>
          </a:bodyPr>
          <a:lstStyle/>
          <a:p>
            <a:r>
              <a:rPr lang="en-IE" dirty="0"/>
              <a:t>“the standard deviation is comparatively simple to measure and predict. It is hard to conceive of a simpler and more straight-forward measure of travel time variability. It is hence the easiest measure to compute from traffic models.”</a:t>
            </a:r>
          </a:p>
          <a:p>
            <a:r>
              <a:rPr lang="en-IE" dirty="0"/>
              <a:t>“travel times also become more variable and unpredictable as congestion increases. From the point of view of the traveller, it becomes hard to predict for instance how long the commute to work will take. This uncertainty entails additional costs to travellers and hence to society. It is relevant and necessary to include these costs in the economic evaluations of transport policies, especially those policies that are directed against reduction of travel time variability ”</a:t>
            </a:r>
          </a:p>
        </p:txBody>
      </p:sp>
    </p:spTree>
    <p:extLst>
      <p:ext uri="{BB962C8B-B14F-4D97-AF65-F5344CB8AC3E}">
        <p14:creationId xmlns:p14="http://schemas.microsoft.com/office/powerpoint/2010/main" val="38680789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F919E-1E06-45F3-8A84-BB6FE55291D1}"/>
              </a:ext>
            </a:extLst>
          </p:cNvPr>
          <p:cNvSpPr>
            <a:spLocks noGrp="1"/>
          </p:cNvSpPr>
          <p:nvPr>
            <p:ph type="title"/>
          </p:nvPr>
        </p:nvSpPr>
        <p:spPr/>
        <p:txBody>
          <a:bodyPr/>
          <a:lstStyle/>
          <a:p>
            <a:r>
              <a:rPr lang="en-IE" dirty="0"/>
              <a:t>Initial attempts and Issues with dataset</a:t>
            </a:r>
          </a:p>
        </p:txBody>
      </p:sp>
      <p:sp>
        <p:nvSpPr>
          <p:cNvPr id="3" name="Content Placeholder 2">
            <a:extLst>
              <a:ext uri="{FF2B5EF4-FFF2-40B4-BE49-F238E27FC236}">
                <a16:creationId xmlns:a16="http://schemas.microsoft.com/office/drawing/2014/main" id="{9C34EDAC-9438-4788-90B6-9E3629039C83}"/>
              </a:ext>
            </a:extLst>
          </p:cNvPr>
          <p:cNvSpPr>
            <a:spLocks noGrp="1"/>
          </p:cNvSpPr>
          <p:nvPr>
            <p:ph idx="1"/>
          </p:nvPr>
        </p:nvSpPr>
        <p:spPr/>
        <p:txBody>
          <a:bodyPr>
            <a:normAutofit fontScale="92500"/>
          </a:bodyPr>
          <a:lstStyle/>
          <a:p>
            <a:r>
              <a:rPr lang="en-IE" dirty="0"/>
              <a:t>Initially I was hopeful that I could use the VehicleJourneyID column to segregate the data into separate journeys, unfortunately it turns out this Value is not unique to a journey as I found out that multiple vehicles on multiple routes could use the same ID simultaneously. As such I had to isolate each vehicle in the dataset and then extract every journey it did.</a:t>
            </a:r>
          </a:p>
          <a:p>
            <a:r>
              <a:rPr lang="en-IE" dirty="0"/>
              <a:t>Additionally the dataset was not perfect. The data wasn’t always recorded perfectly, some journeys weren’t recorded in their entirety, some were truncated and only partially recorded.</a:t>
            </a:r>
          </a:p>
          <a:p>
            <a:r>
              <a:rPr lang="en-IE" dirty="0"/>
              <a:t>As such I decided that I’d be better served by analysing stretches of routes (i.e. between stop pairs) rather than looking at journeys as a whole.</a:t>
            </a:r>
          </a:p>
        </p:txBody>
      </p:sp>
    </p:spTree>
    <p:extLst>
      <p:ext uri="{BB962C8B-B14F-4D97-AF65-F5344CB8AC3E}">
        <p14:creationId xmlns:p14="http://schemas.microsoft.com/office/powerpoint/2010/main" val="2104489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1C6EA-6C8A-40A0-B922-1D5762769DB9}"/>
              </a:ext>
            </a:extLst>
          </p:cNvPr>
          <p:cNvSpPr>
            <a:spLocks noGrp="1"/>
          </p:cNvSpPr>
          <p:nvPr>
            <p:ph type="title"/>
          </p:nvPr>
        </p:nvSpPr>
        <p:spPr/>
        <p:txBody>
          <a:bodyPr/>
          <a:lstStyle/>
          <a:p>
            <a:r>
              <a:rPr lang="en-IE" dirty="0"/>
              <a:t>Data Processing Methodology</a:t>
            </a:r>
          </a:p>
        </p:txBody>
      </p:sp>
      <p:sp>
        <p:nvSpPr>
          <p:cNvPr id="3" name="Content Placeholder 2">
            <a:extLst>
              <a:ext uri="{FF2B5EF4-FFF2-40B4-BE49-F238E27FC236}">
                <a16:creationId xmlns:a16="http://schemas.microsoft.com/office/drawing/2014/main" id="{F7B57804-3D9C-4D99-AF03-59B70DD68CF4}"/>
              </a:ext>
            </a:extLst>
          </p:cNvPr>
          <p:cNvSpPr>
            <a:spLocks noGrp="1"/>
          </p:cNvSpPr>
          <p:nvPr>
            <p:ph idx="1"/>
          </p:nvPr>
        </p:nvSpPr>
        <p:spPr/>
        <p:txBody>
          <a:bodyPr>
            <a:normAutofit lnSpcReduction="10000"/>
          </a:bodyPr>
          <a:lstStyle/>
          <a:p>
            <a:r>
              <a:rPr lang="en-IE" dirty="0"/>
              <a:t>Step 1: For each vehicle, for each journey get times between each pair of stops on route and add to output DataFrame creating a new Dataset of Interstop journeys</a:t>
            </a:r>
          </a:p>
          <a:p>
            <a:r>
              <a:rPr lang="en-IE" dirty="0"/>
              <a:t>Step 2: Using this new dataset aggregate all journeys between stop pairs (and later triples etc) finding the Mean journey time and then normalise all data points to become in relation to the mean rather than as pure timestamps.</a:t>
            </a:r>
          </a:p>
          <a:p>
            <a:r>
              <a:rPr lang="en-IE" dirty="0"/>
              <a:t>Step 3: Once Journey times had been normalised in this way get the Standard Deviation for each Interstop journey and use this figure to compare.</a:t>
            </a:r>
          </a:p>
          <a:p>
            <a:r>
              <a:rPr lang="en-IE" dirty="0"/>
              <a:t>Step 4: Visualise and Plot</a:t>
            </a:r>
          </a:p>
        </p:txBody>
      </p:sp>
    </p:spTree>
    <p:extLst>
      <p:ext uri="{BB962C8B-B14F-4D97-AF65-F5344CB8AC3E}">
        <p14:creationId xmlns:p14="http://schemas.microsoft.com/office/powerpoint/2010/main" val="4086153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1995</Words>
  <Application>Microsoft Macintosh PowerPoint</Application>
  <PresentationFormat>Widescreen</PresentationFormat>
  <Paragraphs>123</Paragraphs>
  <Slides>25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A Data Analysis of Bus Journey Variability in Dublin</vt:lpstr>
      <vt:lpstr>Introduction</vt:lpstr>
      <vt:lpstr>Tools and Technologies used</vt:lpstr>
      <vt:lpstr>Dataset</vt:lpstr>
      <vt:lpstr>Dataset columns</vt:lpstr>
      <vt:lpstr>Danish Paper </vt:lpstr>
      <vt:lpstr>Points of Note in Danish Paper</vt:lpstr>
      <vt:lpstr>Initial attempts and Issues with dataset</vt:lpstr>
      <vt:lpstr>Data Processing Methodology</vt:lpstr>
      <vt:lpstr>Data Volume Issue and Processing Time</vt:lpstr>
      <vt:lpstr>Multithreading</vt:lpstr>
      <vt:lpstr>GPU Acceleration and Cloud Computing</vt:lpstr>
      <vt:lpstr>Means Compared across days</vt:lpstr>
      <vt:lpstr>Std Dev across days</vt:lpstr>
      <vt:lpstr>Most Variable Routes by Day 11/11/2012</vt:lpstr>
      <vt:lpstr>Most Variable Routes by Day</vt:lpstr>
      <vt:lpstr>Most Variable Stretch per day</vt:lpstr>
      <vt:lpstr>Most Variable Stretch per day</vt:lpstr>
      <vt:lpstr>Analysis identifying Donnybrook as Problem Area</vt:lpstr>
      <vt:lpstr>The Most Variable Pairs Vs Triples</vt:lpstr>
      <vt:lpstr>The Most Variable Pairs Vs Triples</vt:lpstr>
      <vt:lpstr>Example of Overlapping High Variance</vt:lpstr>
      <vt:lpstr>Reflection on Process</vt:lpstr>
      <vt:lpstr>Going Forward</vt:lpstr>
      <vt:lpstr>Conclusions and Usefulness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Data Analysis of Bus Journey Variability in Dublin</dc:title>
  <dc:creator>Owen Duffy</dc:creator>
  <cp:lastModifiedBy>Owen Duffy</cp:lastModifiedBy>
  <cp:revision>9</cp:revision>
  <dcterms:created xsi:type="dcterms:W3CDTF">2020-04-14T02:23:44Z</dcterms:created>
  <dcterms:modified xsi:type="dcterms:W3CDTF">2020-04-14T12:58:04Z</dcterms:modified>
</cp:coreProperties>
</file>